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9" r:id="rId24"/>
    <p:sldId id="280" r:id="rId25"/>
    <p:sldId id="281"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302" r:id="rId39"/>
    <p:sldId id="297" r:id="rId40"/>
    <p:sldId id="298" r:id="rId41"/>
    <p:sldId id="299" r:id="rId42"/>
    <p:sldId id="300" r:id="rId43"/>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4" d="100"/>
          <a:sy n="114" d="100"/>
        </p:scale>
        <p:origin x="4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slide" Target="../slides/slide4.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physics#pid=678633f902dd36cfead7b08e#tid=6790bd8458ebf60009e4437b#sourcefr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10186416" y="5138928"/>
            <a:ext cx="1746504" cy="768096"/>
          </a:xfrm>
          <a:prstGeom prst="rect">
            <a:avLst/>
          </a:prstGeom>
          <a:noFill/>
        </p:spPr>
        <p:txBody>
          <a:bodyPr wrap="square" lIns="0" tIns="0" rIns="0" bIns="0" rtlCol="0" anchor="ctr"/>
          <a:lstStyle/>
          <a:p>
            <a:pPr algn="ctr">
              <a:lnSpc>
                <a:spcPct val="100000"/>
              </a:lnSpc>
            </a:pPr>
            <a:r>
              <a:rPr lang="en-US" sz="44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物理</a:t>
            </a:r>
            <a:endParaRPr lang="en-US" sz="4400" dirty="0"/>
          </a:p>
        </p:txBody>
      </p:sp>
      <p:sp>
        <p:nvSpPr>
          <p:cNvPr id="4" name="MasterShapeName"/>
          <p:cNvSpPr/>
          <p:nvPr/>
        </p:nvSpPr>
        <p:spPr>
          <a:xfrm>
            <a:off x="10479024" y="5897880"/>
            <a:ext cx="1115568" cy="402336"/>
          </a:xfrm>
          <a:prstGeom prst="rect">
            <a:avLst/>
          </a:prstGeom>
          <a:solidFill>
            <a:srgbClr val="FF6600"/>
          </a:solidFill>
        </p:spPr>
        <p:txBody>
          <a:bodyPr/>
          <a:lstStyle/>
          <a:p>
            <a:endParaRPr lang="zh-CN" altLang="en-US"/>
          </a:p>
        </p:txBody>
      </p:sp>
      <p:sp>
        <p:nvSpPr>
          <p:cNvPr id="5" name="MasterShapeName"/>
          <p:cNvSpPr/>
          <p:nvPr/>
        </p:nvSpPr>
        <p:spPr>
          <a:xfrm>
            <a:off x="10479024" y="5907024"/>
            <a:ext cx="1106424" cy="402336"/>
          </a:xfrm>
          <a:prstGeom prst="rect">
            <a:avLst/>
          </a:prstGeom>
          <a:noFill/>
        </p:spPr>
        <p:txBody>
          <a:bodyPr wrap="square" lIns="0" tIns="0" rIns="0" bIns="0" rtlCol="0" anchor="ctr"/>
          <a:lstStyle/>
          <a:p>
            <a:pPr algn="ctr">
              <a:lnSpc>
                <a:spcPct val="100000"/>
              </a:lnSpc>
            </a:pPr>
            <a:r>
              <a:rPr lang="en-US" sz="2000" b="1" i="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新教材</a:t>
            </a:r>
            <a:endParaRPr lang="en-US" sz="2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back_to_first_catalog" descr="preencoded.png">
            <a:hlinkClick r:id="rId3" action="ppaction://hlinksldjump"/>
          </p:cNvPr>
          <p:cNvPicPr>
            <a:picLocks noChangeAspect="1"/>
          </p:cNvPicPr>
          <p:nvPr/>
        </p:nvPicPr>
        <p:blipFill>
          <a:blip r:embed="rId4"/>
          <a:stretch>
            <a:fillRect/>
          </a:stretch>
        </p:blipFill>
        <p:spPr>
          <a:xfrm>
            <a:off x="10360152" y="6272784"/>
            <a:ext cx="1508760" cy="42976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8.xml"/><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image" Target="../media/image23.jpeg"/><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image" Target="../media/image22.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21.jpeg"/><Relationship Id="rId14" Type="http://schemas.openxmlformats.org/officeDocument/2006/relationships/notesSlide" Target="../notesSlides/notesSlide15.xml"/><Relationship Id="rId13" Type="http://schemas.openxmlformats.org/officeDocument/2006/relationships/slideLayout" Target="../slideLayouts/slideLayout8.xml"/><Relationship Id="rId12" Type="http://schemas.openxmlformats.org/officeDocument/2006/relationships/tags" Target="../tags/tag8.xml"/><Relationship Id="rId11" Type="http://schemas.openxmlformats.org/officeDocument/2006/relationships/image" Target="../media/image24.jpeg"/><Relationship Id="rId10" Type="http://schemas.openxmlformats.org/officeDocument/2006/relationships/tags" Target="../tags/tag7.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8.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image" Target="../media/image37.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8.xml"/><Relationship Id="rId2" Type="http://schemas.openxmlformats.org/officeDocument/2006/relationships/image" Target="../media/image39.png"/><Relationship Id="rId1"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image" Target="../media/image40.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8.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8.xml"/><Relationship Id="rId2" Type="http://schemas.openxmlformats.org/officeDocument/2006/relationships/image" Target="../media/image45.jpeg"/><Relationship Id="rId1"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8.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8.xml"/><Relationship Id="rId2" Type="http://schemas.openxmlformats.org/officeDocument/2006/relationships/image" Target="../media/image51.png"/><Relationship Id="rId1"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image" Target="../media/image52.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8.xml"/><Relationship Id="rId2" Type="http://schemas.openxmlformats.org/officeDocument/2006/relationships/image" Target="../media/image54.jpeg"/><Relationship Id="rId1"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56.png"/><Relationship Id="rId1" Type="http://schemas.openxmlformats.org/officeDocument/2006/relationships/image" Target="../media/image55.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8.xml"/><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image" Target="../media/image60.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8.xml"/><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image" Target="../media/image6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6.xml"/><Relationship Id="rId3" Type="http://schemas.openxmlformats.org/officeDocument/2006/relationships/slide" Target="slide14.xml"/><Relationship Id="rId2" Type="http://schemas.openxmlformats.org/officeDocument/2006/relationships/image" Target="../media/image7.png"/><Relationship Id="rId1" Type="http://schemas.openxmlformats.org/officeDocument/2006/relationships/slide" Target="slide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O_5_BD.16_1#b065f069e?sp=1&amp;pid=d8cc88f5b&amp;color=0,0,0&amp;vtp=1&amp;bt=1&amp;bbb=1&amp;hb=1"/>
          <p:cNvSpPr/>
          <p:nvPr/>
        </p:nvSpPr>
        <p:spPr>
          <a:xfrm>
            <a:off x="612648" y="486000"/>
            <a:ext cx="10963656" cy="2155190"/>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教材挖掘</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教科版选择性必修第一册第一章第</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节</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a:p>
            <a:pPr latinLnBrk="1">
              <a:lnSpc>
                <a:spcPts val="4400"/>
              </a:lnSpc>
            </a:pPr>
            <a:r>
              <a:rPr lang="en-US" altLang="zh-CN" sz="2400" b="0" i="0">
                <a:solidFill>
                  <a:srgbClr val="000000"/>
                </a:solidFill>
                <a:latin typeface="宋体" panose="02010600030101010101" pitchFamily="2" charset="-122"/>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观察图示情境</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，两块磁铁固定在两辆小车上，构成一个系统</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。两小车在光滑</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的水平桌面上同时由静止释放</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，思考以下问题：（1）系统满足动量守恒吗？（</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系统机械能守恒吗</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？有哪些形式的能量相互转化？</a:t>
            </a:r>
            <a:endParaRPr lang="en-US" altLang="zh-CN" sz="2400" dirty="0"/>
          </a:p>
        </p:txBody>
      </p:sp>
      <p:pic>
        <p:nvPicPr>
          <p:cNvPr id="3" name="QO_5_BD.16_2#b065f069e?pid=d8cc88f5b&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4800600" y="2753712"/>
            <a:ext cx="2596896" cy="6675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O_5_AN.17_1#b065f069e?pid=d8cc88f5b&amp;color=0,0,0&amp;vtp=1&amp;bbb=1&amp;hb=1"/>
          <p:cNvSpPr/>
          <p:nvPr/>
        </p:nvSpPr>
        <p:spPr>
          <a:xfrm>
            <a:off x="612648" y="3553812"/>
            <a:ext cx="10963656" cy="1037590"/>
          </a:xfrm>
          <a:prstGeom prst="rect">
            <a:avLst/>
          </a:prstGeom>
          <a:noFill/>
        </p:spPr>
        <p:txBody>
          <a:bodyPr wrap="none" lIns="0" tIns="0" rIns="0" bIns="0" rtlCol="0" anchor="t"/>
          <a:lstStyle/>
          <a:p>
            <a:pPr algn="l" latinLnBrk="1">
              <a:lnSpc>
                <a:spcPts val="44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提示：（1）水平桌面光滑，系统所受合外力为0，满足动量守恒。（2</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）机械能不</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守恒</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，因为涉及磁场能和动能的相互转化。</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88204d673?pid=d8cc88f5b&amp;color=0,0,0&amp;vtp=1&amp;bt=1&amp;bbb=1"/>
          <p:cNvSpPr/>
          <p:nvPr/>
        </p:nvSpPr>
        <p:spPr>
          <a:xfrm>
            <a:off x="612648" y="486000"/>
            <a:ext cx="10963656" cy="949960"/>
          </a:xfrm>
          <a:prstGeom prst="rect">
            <a:avLst/>
          </a:prstGeom>
          <a:noFill/>
        </p:spPr>
        <p:txBody>
          <a:bodyPr wrap="none" lIns="0" tIns="0" rIns="0" bIns="0" rtlCol="0" anchor="t"/>
          <a:lstStyle/>
          <a:p>
            <a:pPr algn="l" latinLnBrk="1">
              <a:lnSpc>
                <a:spcPts val="4500"/>
              </a:lnSpc>
            </a:pPr>
            <a:r>
              <a:rPr lang="en-US" altLang="zh-CN" sz="26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自主评价</a:t>
            </a:r>
            <a:endParaRPr lang="en-US" altLang="zh-CN" sz="2600" dirty="0"/>
          </a:p>
        </p:txBody>
      </p:sp>
      <mc:AlternateContent xmlns:mc="http://schemas.openxmlformats.org/markup-compatibility/2006">
        <mc:Choice xmlns:a14="http://schemas.microsoft.com/office/drawing/2010/main" Requires="a14">
          <p:sp>
            <p:nvSpPr>
              <p:cNvPr id="3" name="QO_6_BD.18_1#af43bec79?sp=1&amp;pid=88204d673&amp;color=0,0,0&amp;vtp=1&amp;bbb=1&amp;hb=1"/>
              <p:cNvSpPr/>
              <p:nvPr/>
            </p:nvSpPr>
            <p:spPr>
              <a:xfrm>
                <a:off x="612648" y="1067850"/>
                <a:ext cx="10963656" cy="2155190"/>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依据下面小情境，判断下列说法对错。</a:t>
                </a: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如图所示，在橄榄球比赛中</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，质量为</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100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的橄榄球前锋以</a:t>
                </a: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的速度跑动，</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想穿越防守队员到底线触地得分。</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就在他刚要到底线时</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，迎面撞上了对方两名质量均为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75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的球员</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，一个速度为</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，另一个速度为</a:t>
                </a: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𝐶</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4</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，他们腾空扭在了一起。</a:t>
                </a:r>
                <a:endParaRPr lang="en-US" altLang="zh-CN" sz="2400" dirty="0"/>
              </a:p>
            </p:txBody>
          </p:sp>
        </mc:Choice>
        <mc:Fallback>
          <p:sp>
            <p:nvSpPr>
              <p:cNvPr id="3" name="QO_6_BD.18_1#af43bec79?sp=1&amp;pid=88204d673&amp;color=0,0,0&amp;vtp=1&amp;bbb=1&amp;hb=1"/>
              <p:cNvSpPr>
                <a:spLocks noRot="1" noChangeAspect="1" noMove="1" noResize="1" noEditPoints="1" noAdjustHandles="1" noChangeArrowheads="1" noChangeShapeType="1" noTextEdit="1"/>
              </p:cNvSpPr>
              <p:nvPr/>
            </p:nvSpPr>
            <p:spPr>
              <a:xfrm>
                <a:off x="612648" y="1067850"/>
                <a:ext cx="10963656" cy="2155190"/>
              </a:xfrm>
              <a:prstGeom prst="rect">
                <a:avLst/>
              </a:prstGeom>
              <a:blipFill rotWithShape="1">
                <a:blip r:embed="rId1"/>
                <a:stretch>
                  <a:fillRect l="-5" t="-19" r="-270" b="-2515"/>
                </a:stretch>
              </a:blipFill>
            </p:spPr>
            <p:txBody>
              <a:bodyPr/>
              <a:lstStyle/>
              <a:p>
                <a:r>
                  <a:rPr lang="zh-CN" altLang="en-US">
                    <a:noFill/>
                  </a:rPr>
                  <a:t> </a:t>
                </a:r>
              </a:p>
            </p:txBody>
          </p:sp>
        </mc:Fallback>
      </mc:AlternateContent>
      <p:pic>
        <p:nvPicPr>
          <p:cNvPr id="4" name="QO_6_BD.18_3#af43bec79?htil=1&amp;pid=88204d673&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2871216" y="3610327"/>
            <a:ext cx="960120" cy="731520"/>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5" name="QO_6_BD.18_4#af43bec79?htil=1&amp;pid=88204d673&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8302752" y="3336007"/>
            <a:ext cx="1069848" cy="1014984"/>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6" name="QT_7_BD.19_1#1d6ba0908?pid=af43bec79&amp;color=0,0,0&amp;vtp=1&amp;bbb=1"/>
              <p:cNvSpPr/>
              <p:nvPr/>
            </p:nvSpPr>
            <p:spPr>
              <a:xfrm>
                <a:off x="612648" y="4479007"/>
                <a:ext cx="10963656" cy="474599"/>
              </a:xfrm>
              <a:prstGeom prst="rect">
                <a:avLst/>
              </a:prstGeom>
              <a:noFill/>
            </p:spPr>
            <p:txBody>
              <a:bodyPr wrap="none" lIns="0" tIns="0" rIns="0" bIns="0" rtlCol="0" anchor="t"/>
              <a:lstStyle/>
              <a:p>
                <a:pPr algn="l" latinLnBrk="1">
                  <a:lnSpc>
                    <a:spcPts val="42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他们碰撞后的共同速率是</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6" name="QT_7_BD.19_1#1d6ba0908?pid=af43bec79&amp;color=0,0,0&amp;vtp=1&amp;bbb=1"/>
              <p:cNvSpPr>
                <a:spLocks noRot="1" noChangeAspect="1" noMove="1" noResize="1" noEditPoints="1" noAdjustHandles="1" noChangeArrowheads="1" noChangeShapeType="1" noTextEdit="1"/>
              </p:cNvSpPr>
              <p:nvPr/>
            </p:nvSpPr>
            <p:spPr>
              <a:xfrm>
                <a:off x="612648" y="4479007"/>
                <a:ext cx="10963656" cy="474599"/>
              </a:xfrm>
              <a:prstGeom prst="rect">
                <a:avLst/>
              </a:prstGeom>
              <a:blipFill rotWithShape="1">
                <a:blip r:embed="rId4"/>
                <a:stretch>
                  <a:fillRect l="-5" t="-74" r="2" b="-12315"/>
                </a:stretch>
              </a:blipFill>
            </p:spPr>
            <p:txBody>
              <a:bodyPr/>
              <a:lstStyle/>
              <a:p>
                <a:r>
                  <a:rPr lang="zh-CN" altLang="en-US">
                    <a:noFill/>
                  </a:rPr>
                  <a:t> </a:t>
                </a:r>
              </a:p>
            </p:txBody>
          </p:sp>
        </mc:Fallback>
      </mc:AlternateContent>
      <p:sp>
        <p:nvSpPr>
          <p:cNvPr id="7" name="QT_7_AN.20_1#1d6ba0908.bracket?pid=af43bec79&amp;color=0,0,0&amp;vpa=12&amp;vtp=1"/>
          <p:cNvSpPr/>
          <p:nvPr/>
        </p:nvSpPr>
        <p:spPr>
          <a:xfrm>
            <a:off x="6290341" y="4467577"/>
            <a:ext cx="387350"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a:t>
            </a:r>
            <a:endParaRPr lang="en-US" altLang="zh-CN" sz="2400" dirty="0"/>
          </a:p>
        </p:txBody>
      </p:sp>
      <p:sp>
        <p:nvSpPr>
          <p:cNvPr id="8" name="QT_7_BD.21_1#2ddb00706?pid=af43bec79&amp;color=0,0,0&amp;vtp=1&amp;bbb=1"/>
          <p:cNvSpPr/>
          <p:nvPr/>
        </p:nvSpPr>
        <p:spPr>
          <a:xfrm>
            <a:off x="612648" y="4962877"/>
            <a:ext cx="10963656" cy="474599"/>
          </a:xfrm>
          <a:prstGeom prst="rect">
            <a:avLst/>
          </a:prstGeom>
          <a:noFill/>
        </p:spPr>
        <p:txBody>
          <a:bodyPr wrap="none" lIns="0" tIns="0" rIns="0" bIns="0" rtlCol="0" anchor="t"/>
          <a:lstStyle/>
          <a:p>
            <a:pPr algn="l" latinLnBrk="1">
              <a:lnSpc>
                <a:spcPts val="42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碰撞后这名前锋动量的方向仍向前。(</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9" name="QT_7_AN.22_1#2ddb00706.bracket?pid=af43bec79&amp;color=0,0,0&amp;vpa=13&amp;vtp=1"/>
          <p:cNvSpPr/>
          <p:nvPr/>
        </p:nvSpPr>
        <p:spPr>
          <a:xfrm>
            <a:off x="6509417" y="4951447"/>
            <a:ext cx="387350"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a:t>
            </a:r>
            <a:endParaRPr lang="en-US" altLang="zh-CN" sz="2400" dirty="0"/>
          </a:p>
        </p:txBody>
      </p:sp>
      <p:sp>
        <p:nvSpPr>
          <p:cNvPr id="10" name="QT_7_BD.23_1#644ddd6d8?pid=af43bec79&amp;color=0,0,0&amp;vtp=1&amp;bbb=1"/>
          <p:cNvSpPr/>
          <p:nvPr/>
        </p:nvSpPr>
        <p:spPr>
          <a:xfrm>
            <a:off x="612648" y="5502690"/>
            <a:ext cx="10963656" cy="474599"/>
          </a:xfrm>
          <a:prstGeom prst="rect">
            <a:avLst/>
          </a:prstGeom>
          <a:noFill/>
        </p:spPr>
        <p:txBody>
          <a:bodyPr wrap="none" lIns="0" tIns="0" rIns="0" bIns="0" rtlCol="0" anchor="t"/>
          <a:lstStyle/>
          <a:p>
            <a:pPr algn="l" latinLnBrk="1">
              <a:lnSpc>
                <a:spcPts val="42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这名前锋能得分。(</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11" name="QT_7_AN.24_1#644ddd6d8.bracket?pid=af43bec79&amp;color=0,0,0&amp;vpa=14&amp;vtp=1"/>
          <p:cNvSpPr/>
          <p:nvPr/>
        </p:nvSpPr>
        <p:spPr>
          <a:xfrm>
            <a:off x="4071016" y="5491260"/>
            <a:ext cx="387350"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a:t>
            </a:r>
            <a:endParaRPr lang="en-US" altLang="zh-CN" sz="2400" dirty="0"/>
          </a:p>
        </p:txBody>
      </p:sp>
      <mc:AlternateContent xmlns:mc="http://schemas.openxmlformats.org/markup-compatibility/2006">
        <mc:Choice xmlns:a14="http://schemas.microsoft.com/office/drawing/2010/main" Requires="a14">
          <p:sp>
            <p:nvSpPr>
              <p:cNvPr id="12" name="QT_7_BD.25_1#0342e1c5e?pid=af43bec79&amp;color=0,0,0&amp;vtp=1&amp;bbb=1"/>
              <p:cNvSpPr/>
              <p:nvPr/>
            </p:nvSpPr>
            <p:spPr>
              <a:xfrm>
                <a:off x="612648" y="6037360"/>
                <a:ext cx="10963656" cy="474599"/>
              </a:xfrm>
              <a:prstGeom prst="rect">
                <a:avLst/>
              </a:prstGeom>
              <a:noFill/>
            </p:spPr>
            <p:txBody>
              <a:bodyPr wrap="none" lIns="0" tIns="0" rIns="0" bIns="0" rtlCol="0" anchor="t"/>
              <a:lstStyle/>
              <a:p>
                <a:pPr algn="l" latinLnBrk="1">
                  <a:lnSpc>
                    <a:spcPts val="42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（4）</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在此过程中三名球员的总机械能损失约为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J</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12" name="QT_7_BD.25_1#0342e1c5e?pid=af43bec79&amp;color=0,0,0&amp;vtp=1&amp;bbb=1"/>
              <p:cNvSpPr>
                <a:spLocks noRot="1" noChangeAspect="1" noMove="1" noResize="1" noEditPoints="1" noAdjustHandles="1" noChangeArrowheads="1" noChangeShapeType="1" noTextEdit="1"/>
              </p:cNvSpPr>
              <p:nvPr/>
            </p:nvSpPr>
            <p:spPr>
              <a:xfrm>
                <a:off x="612648" y="6037360"/>
                <a:ext cx="10963656" cy="474599"/>
              </a:xfrm>
              <a:prstGeom prst="rect">
                <a:avLst/>
              </a:prstGeom>
              <a:blipFill rotWithShape="1">
                <a:blip r:embed="rId5"/>
                <a:stretch>
                  <a:fillRect l="-5" t="-87" r="2" b="-12302"/>
                </a:stretch>
              </a:blipFill>
            </p:spPr>
            <p:txBody>
              <a:bodyPr/>
              <a:lstStyle/>
              <a:p>
                <a:r>
                  <a:rPr lang="zh-CN" altLang="en-US">
                    <a:noFill/>
                  </a:rPr>
                  <a:t> </a:t>
                </a:r>
              </a:p>
            </p:txBody>
          </p:sp>
        </mc:Fallback>
      </mc:AlternateContent>
      <p:sp>
        <p:nvSpPr>
          <p:cNvPr id="13" name="QT_7_AN.26_1#0342e1c5e.bracket?pid=af43bec79&amp;color=0,0,0&amp;vpa=15&amp;vtp=1"/>
          <p:cNvSpPr/>
          <p:nvPr/>
        </p:nvSpPr>
        <p:spPr>
          <a:xfrm>
            <a:off x="7688930" y="6025930"/>
            <a:ext cx="527050"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left)">
                                      <p:cBhvr>
                                        <p:cTn id="15" dur="500"/>
                                        <p:tgtEl>
                                          <p:spTgt spid="9">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wipe(left)">
                                      <p:cBhvr>
                                        <p:cTn id="23" dur="500"/>
                                        <p:tgtEl>
                                          <p:spTgt spid="11">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animEffect transition="in" filter="wipe(left)">
                                      <p:cBhvr>
                                        <p:cTn id="31" dur="500"/>
                                        <p:tgtEl>
                                          <p:spTgt spid="13">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wipe(left)">
                                      <p:cBhvr>
                                        <p:cTn id="3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P spid="9" grpId="0" animBg="1" build="p"/>
      <p:bldP spid="11" grpId="0" animBg="1" build="p"/>
      <p:bldP spid="13"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6_BD.27_1#02d79dcd9?sp=1&amp;pid=88204d673&amp;color=0,0,0&amp;vtp=1&amp;bt=1&amp;bbb=1&amp;hb=1"/>
          <p:cNvSpPr/>
          <p:nvPr/>
        </p:nvSpPr>
        <p:spPr>
          <a:xfrm>
            <a:off x="612648" y="486000"/>
            <a:ext cx="10963656" cy="15921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多选</a:t>
            </a: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鲁科版选择性必修第一册改编</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）如图所示</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，光滑水平面上的两玩具小车</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中间连接一被压缩的轻弹簧</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，两手分别按住小车，使它们静止</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。对于两车及弹簧</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组成的系统</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下列说法正确的是(</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3" name="QC_6_AN.28_1#02d79dcd9.bracket?pid=88204d673&amp;color=0,0,0&amp;vpa=16&amp;vtp=1&amp;bbb=1"/>
          <p:cNvSpPr/>
          <p:nvPr/>
        </p:nvSpPr>
        <p:spPr>
          <a:xfrm>
            <a:off x="5150516" y="1592170"/>
            <a:ext cx="661988"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AD</a:t>
            </a:r>
            <a:endParaRPr lang="en-US" altLang="zh-CN" sz="2400" dirty="0"/>
          </a:p>
        </p:txBody>
      </p:sp>
      <p:pic>
        <p:nvPicPr>
          <p:cNvPr id="4" name="QC_6_BD.27_2#02d79dcd9?htil=2&amp;pid=88204d673&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7311431" y="2207611"/>
            <a:ext cx="3118104" cy="127101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6_BD.27_3#02d79dcd9.choices?htil=2&amp;pid=88204d673&amp;color=0,0,0&amp;vtp=1&amp;bbb=1"/>
          <p:cNvSpPr/>
          <p:nvPr/>
        </p:nvSpPr>
        <p:spPr>
          <a:xfrm>
            <a:off x="612648" y="2143222"/>
            <a:ext cx="7763256" cy="2150999"/>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两手同时放开后，系统总动量始终为0</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两手先后放开后，系统总动量始终为0</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只有两手同时放开，系统机械能守恒</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无论先放哪只手，系统机械能都守恒</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6_BD.29_1#2ca31ddb5?sp=1&amp;pid=88204d673&amp;color=0,0,0&amp;vtp=1&amp;bt=1&amp;bbb=1&amp;hb=1"/>
              <p:cNvSpPr/>
              <p:nvPr/>
            </p:nvSpPr>
            <p:spPr>
              <a:xfrm>
                <a:off x="612648" y="486000"/>
                <a:ext cx="10963656" cy="15921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（教科版选择性必修第一册改编）</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如图所示，质量为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的小车</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停在光滑的水平</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面上</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，小车上表面粗糙。质量为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的滑块</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以初速度</a:t>
                </a: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滑到小车</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上</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，已知小车足</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够长</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，滑块不会从小车上滑落，</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则小车的最终速度为(</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C_6_BD.29_1#2ca31ddb5?sp=1&amp;pid=88204d673&amp;color=0,0,0&amp;vtp=1&amp;bt=1&amp;bbb=1&amp;hb=1"/>
              <p:cNvSpPr>
                <a:spLocks noRot="1" noChangeAspect="1" noMove="1" noResize="1" noEditPoints="1" noAdjustHandles="1" noChangeArrowheads="1" noChangeShapeType="1" noTextEdit="1"/>
              </p:cNvSpPr>
              <p:nvPr/>
            </p:nvSpPr>
            <p:spPr>
              <a:xfrm>
                <a:off x="612648" y="486000"/>
                <a:ext cx="10963656" cy="1592199"/>
              </a:xfrm>
              <a:prstGeom prst="rect">
                <a:avLst/>
              </a:prstGeom>
              <a:blipFill rotWithShape="1">
                <a:blip r:embed="rId1"/>
                <a:stretch>
                  <a:fillRect l="-5" t="-14" r="-125" b="-3679"/>
                </a:stretch>
              </a:blipFill>
            </p:spPr>
            <p:txBody>
              <a:bodyPr/>
              <a:lstStyle/>
              <a:p>
                <a:r>
                  <a:rPr lang="zh-CN" altLang="en-US">
                    <a:noFill/>
                  </a:rPr>
                  <a:t> </a:t>
                </a:r>
              </a:p>
            </p:txBody>
          </p:sp>
        </mc:Fallback>
      </mc:AlternateContent>
      <p:sp>
        <p:nvSpPr>
          <p:cNvPr id="3" name="QC_6_AN.30_1#2ca31ddb5.bracket?pid=88204d673&amp;color=0,0,0&amp;vpa=17&amp;vtp=1"/>
          <p:cNvSpPr/>
          <p:nvPr/>
        </p:nvSpPr>
        <p:spPr>
          <a:xfrm>
            <a:off x="7868317" y="1592170"/>
            <a:ext cx="423863"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C</a:t>
            </a:r>
            <a:endParaRPr lang="en-US" altLang="zh-CN" sz="2400" dirty="0"/>
          </a:p>
        </p:txBody>
      </p:sp>
      <p:pic>
        <p:nvPicPr>
          <p:cNvPr id="4" name="QC_6_BD.29_2#2ca31ddb5?pid=88204d673&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434840" y="2207611"/>
            <a:ext cx="3328416" cy="167335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5" name="QC_6_BD.29_3#2ca31ddb5.choices?pid=88204d673&amp;color=0,0,0&amp;vtp=1&amp;bbb=1"/>
              <p:cNvSpPr/>
              <p:nvPr/>
            </p:nvSpPr>
            <p:spPr>
              <a:xfrm>
                <a:off x="612648" y="4011011"/>
                <a:ext cx="10963656" cy="710883"/>
              </a:xfrm>
              <a:prstGeom prst="rect">
                <a:avLst/>
              </a:prstGeom>
              <a:noFill/>
            </p:spPr>
            <p:txBody>
              <a:bodyPr wrap="none" lIns="0" tIns="0" rIns="0" bIns="0" rtlCol="0" anchor="t"/>
              <a:lstStyle/>
              <a:p>
                <a:pPr latinLnBrk="1">
                  <a:lnSpc>
                    <a:spcPts val="6100"/>
                  </a:lnSpc>
                  <a:tabLst>
                    <a:tab pos="2804160" algn="l"/>
                    <a:tab pos="5582920" algn="l"/>
                    <a:tab pos="8375015" algn="l"/>
                  </a:tabLst>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num>
                      <m:den>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den>
                    </m:f>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num>
                      <m:den>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den>
                    </m:f>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num>
                      <m:den>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den>
                    </m:f>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num>
                      <m:den>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den>
                    </m:f>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p:txBody>
          </p:sp>
        </mc:Choice>
        <mc:Fallback>
          <p:sp>
            <p:nvSpPr>
              <p:cNvPr id="5" name="QC_6_BD.29_3#2ca31ddb5.choices?pid=88204d673&amp;color=0,0,0&amp;vtp=1&amp;bbb=1"/>
              <p:cNvSpPr>
                <a:spLocks noRot="1" noChangeAspect="1" noMove="1" noResize="1" noEditPoints="1" noAdjustHandles="1" noChangeArrowheads="1" noChangeShapeType="1" noTextEdit="1"/>
              </p:cNvSpPr>
              <p:nvPr/>
            </p:nvSpPr>
            <p:spPr>
              <a:xfrm>
                <a:off x="612648" y="4011011"/>
                <a:ext cx="10963656" cy="710883"/>
              </a:xfrm>
              <a:prstGeom prst="rect">
                <a:avLst/>
              </a:prstGeom>
              <a:blipFill rotWithShape="1">
                <a:blip r:embed="rId3"/>
                <a:stretch>
                  <a:fillRect l="-5" t="-49" r="2" b="-8928"/>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3_BD#d5e122fe9.fixed?pid=8d5389f60&amp;color=0,0,0&amp;vtp=1&amp;bbb=1"/>
          <p:cNvSpPr/>
          <p:nvPr/>
        </p:nvSpPr>
        <p:spPr>
          <a:xfrm>
            <a:off x="0" y="2157984"/>
            <a:ext cx="12188952" cy="1435608"/>
          </a:xfrm>
          <a:prstGeom prst="rect">
            <a:avLst/>
          </a:prstGeom>
          <a:noFill/>
        </p:spPr>
        <p:txBody>
          <a:bodyPr wrap="none" lIns="0" tIns="0" rIns="0" bIns="0" rtlCol="0" anchor="ctr"/>
          <a:lstStyle/>
          <a:p>
            <a:pPr algn="ctr" latinLnBrk="1">
              <a:lnSpc>
                <a:spcPts val="5900"/>
              </a:lnSpc>
            </a:pPr>
            <a:r>
              <a:rPr lang="en-US" altLang="zh-CN" sz="48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关键能力·核心突破</a:t>
            </a:r>
            <a:endParaRPr lang="en-US" altLang="zh-CN" sz="4800" dirty="0"/>
          </a:p>
        </p:txBody>
      </p:sp>
    </p:spTree>
  </p:cSld>
  <p:clrMapOvr>
    <a:masterClrMapping/>
  </p:clrMapOvr>
  <p:transition>
    <p:spli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b6c5b18a3?pid=d5e122fe9&amp;color=0,0,0&amp;vtp=1&amp;bt=1&amp;bbb=1"/>
          <p:cNvSpPr/>
          <p:nvPr/>
        </p:nvSpPr>
        <p:spPr>
          <a:xfrm>
            <a:off x="612648" y="486000"/>
            <a:ext cx="10963656" cy="1041400"/>
          </a:xfrm>
          <a:prstGeom prst="rect">
            <a:avLst/>
          </a:prstGeom>
          <a:noFill/>
        </p:spPr>
        <p:txBody>
          <a:bodyPr wrap="none" lIns="0" tIns="0" rIns="0" bIns="0" rtlCol="0" anchor="t"/>
          <a:lstStyle/>
          <a:p>
            <a:pPr algn="ctr" latinLnBrk="1">
              <a:lnSpc>
                <a:spcPts val="5200"/>
              </a:lnSpc>
            </a:pP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考点一</a:t>
            </a:r>
            <a:r>
              <a:rPr lang="en-US" altLang="zh-CN" sz="30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动量守恒定律的理解及简单应用</a:t>
            </a:r>
            <a:endParaRPr lang="en-US" altLang="zh-CN" sz="3000" dirty="0"/>
          </a:p>
        </p:txBody>
      </p:sp>
      <p:sp>
        <p:nvSpPr>
          <p:cNvPr id="3" name="QC_5_BD.31_1#befc2de0a?pid=b6c5b18a3&amp;color=0,0,0&amp;vtp=1&amp;bbb=1&amp;hb=1"/>
          <p:cNvSpPr/>
          <p:nvPr/>
        </p:nvSpPr>
        <p:spPr>
          <a:xfrm>
            <a:off x="612648" y="1148154"/>
            <a:ext cx="10963656" cy="10333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动量守恒的判断</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多选</a:t>
            </a: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下列相互作用的过程中</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，可以认为系统动量守恒的是</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4" name="QC_5_AN.32_1#befc2de0a.bracket?pid=b6c5b18a3&amp;color=0,0,0&amp;vpa=18&amp;vtp=1&amp;bbb=1"/>
          <p:cNvSpPr/>
          <p:nvPr/>
        </p:nvSpPr>
        <p:spPr>
          <a:xfrm>
            <a:off x="896016" y="1695524"/>
            <a:ext cx="644525"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AC</a:t>
            </a:r>
            <a:endParaRPr lang="en-US" altLang="zh-CN" sz="2400" dirty="0"/>
          </a:p>
        </p:txBody>
      </p:sp>
      <p:pic>
        <p:nvPicPr>
          <p:cNvPr id="5" name="QC_5_BD.31_2#befc2de0a.choice_image?htil=1&amp;pid=b6c5b18a3&amp;color=0,0,0&amp;tib=255,255,255&amp;vtp=1" descr="preencoded.png"/>
          <p:cNvPicPr>
            <a:picLocks noChangeAspect="1"/>
          </p:cNvPicPr>
          <p:nvPr>
            <p:custDataLst>
              <p:tags r:id="rId1"/>
            </p:custDataLst>
          </p:nvPr>
        </p:nvPicPr>
        <p:blipFill>
          <a:blip r:embed="rId2">
            <a:clrChange>
              <a:clrFrom>
                <a:srgbClr val="FFFFFF"/>
              </a:clrFrom>
              <a:clrTo>
                <a:srgbClr val="FFFFFF">
                  <a:alpha val="0"/>
                </a:srgbClr>
              </a:clrTo>
            </a:clrChange>
          </a:blip>
          <a:stretch>
            <a:fillRect/>
          </a:stretch>
        </p:blipFill>
        <p:spPr>
          <a:xfrm>
            <a:off x="1316736" y="2316832"/>
            <a:ext cx="1325880" cy="97840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C_5_BD.31_3#befc2de0a?htil=1&amp;pid=b6c5b18a3&amp;color=0,0,0&amp;vtp=1&amp;bbb=1&amp;hb=1"/>
          <p:cNvSpPr/>
          <p:nvPr>
            <p:custDataLst>
              <p:tags r:id="rId3"/>
            </p:custDataLst>
          </p:nvPr>
        </p:nvSpPr>
        <p:spPr>
          <a:xfrm>
            <a:off x="612648" y="3404968"/>
            <a:ext cx="2743200" cy="103759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轮滑男孩推轮滑</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女孩</a:t>
            </a:r>
            <a:endParaRPr lang="en-US" altLang="zh-CN" sz="2400" dirty="0"/>
          </a:p>
        </p:txBody>
      </p:sp>
      <p:pic>
        <p:nvPicPr>
          <p:cNvPr id="7" name="QC_5_BD.31_4#befc2de0a.choice_image?htil=1&amp;pid=b6c5b18a3&amp;color=0,0,0&amp;tib=255,255,255&amp;vtp=1" descr="preencoded.png"/>
          <p:cNvPicPr>
            <a:picLocks noChangeAspect="1"/>
          </p:cNvPicPr>
          <p:nvPr>
            <p:custDataLst>
              <p:tags r:id="rId4"/>
            </p:custDataLst>
          </p:nvPr>
        </p:nvPicPr>
        <p:blipFill>
          <a:blip r:embed="rId5">
            <a:clrChange>
              <a:clrFrom>
                <a:srgbClr val="FFFFFF"/>
              </a:clrFrom>
              <a:clrTo>
                <a:srgbClr val="FFFFFF">
                  <a:alpha val="0"/>
                </a:srgbClr>
              </a:clrTo>
            </a:clrChange>
          </a:blip>
          <a:stretch>
            <a:fillRect/>
          </a:stretch>
        </p:blipFill>
        <p:spPr>
          <a:xfrm>
            <a:off x="3959352" y="2316832"/>
            <a:ext cx="1527048" cy="97840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8" name="QC_5_BD.31_5#befc2de0a?htil=1&amp;pid=b6c5b18a3&amp;color=0,0,0&amp;vtp=1&amp;bbb=1&amp;hb=1"/>
          <p:cNvSpPr/>
          <p:nvPr>
            <p:custDataLst>
              <p:tags r:id="rId6"/>
            </p:custDataLst>
          </p:nvPr>
        </p:nvSpPr>
        <p:spPr>
          <a:xfrm>
            <a:off x="3355848" y="3404968"/>
            <a:ext cx="2743200" cy="103759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子弹击穿放在地</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面上的面粉袋的瞬间</a:t>
            </a:r>
            <a:endParaRPr lang="en-US" altLang="zh-CN" sz="2400" dirty="0"/>
          </a:p>
        </p:txBody>
      </p:sp>
      <p:pic>
        <p:nvPicPr>
          <p:cNvPr id="9" name="QC_5_BD.31_6#befc2de0a.choice_image?htil=1&amp;pid=b6c5b18a3&amp;color=0,0,0&amp;tib=255,255,255&amp;vtp=1" descr="preencoded.png"/>
          <p:cNvPicPr>
            <a:picLocks noChangeAspect="1"/>
          </p:cNvPicPr>
          <p:nvPr>
            <p:custDataLst>
              <p:tags r:id="rId7"/>
            </p:custDataLst>
          </p:nvPr>
        </p:nvPicPr>
        <p:blipFill>
          <a:blip r:embed="rId8">
            <a:clrChange>
              <a:clrFrom>
                <a:srgbClr val="FFFFFF"/>
              </a:clrFrom>
              <a:clrTo>
                <a:srgbClr val="FFFFFF">
                  <a:alpha val="0"/>
                </a:srgbClr>
              </a:clrTo>
            </a:clrChange>
          </a:blip>
          <a:stretch>
            <a:fillRect/>
          </a:stretch>
        </p:blipFill>
        <p:spPr>
          <a:xfrm>
            <a:off x="6784848" y="2316832"/>
            <a:ext cx="1362456" cy="97840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10" name="QC_5_BD.31_7#befc2de0a?htil=1&amp;pid=b6c5b18a3&amp;color=0,0,0&amp;vtp=1&amp;bbb=1&amp;hb=1"/>
          <p:cNvSpPr/>
          <p:nvPr>
            <p:custDataLst>
              <p:tags r:id="rId9"/>
            </p:custDataLst>
          </p:nvPr>
        </p:nvSpPr>
        <p:spPr>
          <a:xfrm>
            <a:off x="6255893" y="3404968"/>
            <a:ext cx="2743200" cy="103759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航天员在舱外发</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射子弹</a:t>
            </a:r>
            <a:endParaRPr lang="en-US" altLang="zh-CN" sz="2400" dirty="0"/>
          </a:p>
        </p:txBody>
      </p:sp>
      <p:pic>
        <p:nvPicPr>
          <p:cNvPr id="11" name="QC_5_BD.31_8#befc2de0a.choice_image?htil=1&amp;pid=b6c5b18a3&amp;color=0,0,0&amp;tib=255,255,255&amp;vtp=1" descr="preencoded.png"/>
          <p:cNvPicPr>
            <a:picLocks noChangeAspect="1"/>
          </p:cNvPicPr>
          <p:nvPr>
            <p:custDataLst>
              <p:tags r:id="rId10"/>
            </p:custDataLst>
          </p:nvPr>
        </p:nvPicPr>
        <p:blipFill>
          <a:blip r:embed="rId11">
            <a:clrChange>
              <a:clrFrom>
                <a:srgbClr val="FFFFFF"/>
              </a:clrFrom>
              <a:clrTo>
                <a:srgbClr val="FFFFFF">
                  <a:alpha val="0"/>
                </a:srgbClr>
              </a:clrTo>
            </a:clrChange>
          </a:blip>
          <a:stretch>
            <a:fillRect/>
          </a:stretch>
        </p:blipFill>
        <p:spPr>
          <a:xfrm>
            <a:off x="9518904" y="2316832"/>
            <a:ext cx="1371600" cy="97840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12" name="QC_5_BD.31_9#befc2de0a?htil=1&amp;pid=b6c5b18a3&amp;color=0,0,0&amp;vtp=1&amp;bbb=1&amp;hb=1"/>
          <p:cNvSpPr/>
          <p:nvPr>
            <p:custDataLst>
              <p:tags r:id="rId12"/>
            </p:custDataLst>
          </p:nvPr>
        </p:nvSpPr>
        <p:spPr>
          <a:xfrm>
            <a:off x="9051798" y="3404968"/>
            <a:ext cx="2743200" cy="103759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公路上运动的汽</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车发生轻微碰撞</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5_AS.33_1#befc2de0a?pid=b6c5b18a3&amp;color=0,0,0&amp;vtp=1&amp;bt=1&amp;bbb=1&amp;hb=1"/>
          <p:cNvSpPr/>
          <p:nvPr/>
        </p:nvSpPr>
        <p:spPr>
          <a:xfrm>
            <a:off x="612648" y="486000"/>
            <a:ext cx="10963656" cy="27138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滑轮男孩推滑轮女孩过程，两人组成的系统所受的摩擦力很小</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，可忽略不</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计</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，动量守恒，故A正确；子弹击穿面粉袋的瞬间</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，面粉所受地面对它的摩擦力很</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大</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，不能忽略，系统的动量不守恒，故B错误；航天员在太空舱外发射子弹</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，系统</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处于完全失重状态</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，系统动量守恒，故C正确</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；两辆汽车轻微相撞时所受地面的摩</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擦力不能忽略</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，系统动量不守恒，故D错误。</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5_BD.34_1#8453e0f42?pid=b6c5b18a3&amp;color=0,0,0&amp;vtp=1&amp;bt=1&amp;bbb=1&amp;hb=1"/>
              <p:cNvSpPr/>
              <p:nvPr/>
            </p:nvSpPr>
            <p:spPr>
              <a:xfrm>
                <a:off x="612648" y="486000"/>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动量守恒的简单应用</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甲、乙两运动员在光滑冰面上做花样滑冰表演</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，沿同一直</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线相向运动</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，速度大小都是</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，甲、乙相遇时用力推对方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，此后都沿各自原方</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向的反方向运动</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，速度大小分别为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和</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。则甲</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、乙两运动员的质量之比</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C_5_BD.34_1#8453e0f42?pid=b6c5b18a3&amp;color=0,0,0&amp;vtp=1&amp;bt=1&amp;bbb=1&amp;hb=1"/>
              <p:cNvSpPr>
                <a:spLocks noRot="1" noChangeAspect="1" noMove="1" noResize="1" noEditPoints="1" noAdjustHandles="1" noChangeArrowheads="1" noChangeShapeType="1" noTextEdit="1"/>
              </p:cNvSpPr>
              <p:nvPr/>
            </p:nvSpPr>
            <p:spPr>
              <a:xfrm>
                <a:off x="612648" y="486000"/>
                <a:ext cx="10963656" cy="2150999"/>
              </a:xfrm>
              <a:prstGeom prst="rect">
                <a:avLst/>
              </a:prstGeom>
              <a:blipFill rotWithShape="1">
                <a:blip r:embed="rId1"/>
                <a:stretch>
                  <a:fillRect l="-5" t="-10" r="2" b="-2723"/>
                </a:stretch>
              </a:blipFill>
            </p:spPr>
            <p:txBody>
              <a:bodyPr/>
              <a:lstStyle/>
              <a:p>
                <a:r>
                  <a:rPr lang="zh-CN" altLang="en-US">
                    <a:noFill/>
                  </a:rPr>
                  <a:t> </a:t>
                </a:r>
              </a:p>
            </p:txBody>
          </p:sp>
        </mc:Fallback>
      </mc:AlternateContent>
      <p:sp>
        <p:nvSpPr>
          <p:cNvPr id="3" name="QC_5_AN.35_1#8453e0f42.bracket?pid=b6c5b18a3&amp;color=0,0,0&amp;vpa=19&amp;vtp=1"/>
          <p:cNvSpPr/>
          <p:nvPr/>
        </p:nvSpPr>
        <p:spPr>
          <a:xfrm>
            <a:off x="1162716" y="2150970"/>
            <a:ext cx="423863"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B</a:t>
            </a:r>
            <a:endParaRPr lang="en-US" altLang="zh-CN" sz="2400" dirty="0"/>
          </a:p>
        </p:txBody>
      </p:sp>
      <mc:AlternateContent xmlns:mc="http://schemas.openxmlformats.org/markup-compatibility/2006">
        <mc:Choice xmlns:a14="http://schemas.microsoft.com/office/drawing/2010/main" Requires="a14">
          <p:sp>
            <p:nvSpPr>
              <p:cNvPr id="4" name="QC_5_BD.34_2#8453e0f42.choices?pid=b6c5b18a3&amp;color=0,0,0&amp;vtp=1&amp;bbb=1"/>
              <p:cNvSpPr/>
              <p:nvPr/>
            </p:nvSpPr>
            <p:spPr>
              <a:xfrm>
                <a:off x="612648" y="2682654"/>
                <a:ext cx="10963656" cy="467805"/>
              </a:xfrm>
              <a:prstGeom prst="rect">
                <a:avLst/>
              </a:prstGeom>
              <a:noFill/>
            </p:spPr>
            <p:txBody>
              <a:bodyPr wrap="none" lIns="0" tIns="0" rIns="0" bIns="0" rtlCol="0" anchor="t"/>
              <a:lstStyle/>
              <a:p>
                <a:pPr latinLnBrk="1">
                  <a:lnSpc>
                    <a:spcPts val="4200"/>
                  </a:lnSpc>
                  <a:tabLst>
                    <a:tab pos="2804160" algn="l"/>
                    <a:tab pos="5582920" algn="l"/>
                    <a:tab pos="8375015" algn="l"/>
                  </a:tabLst>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4</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p:txBody>
          </p:sp>
        </mc:Choice>
        <mc:Fallback>
          <p:sp>
            <p:nvSpPr>
              <p:cNvPr id="4" name="QC_5_BD.34_2#8453e0f42.choices?pid=b6c5b18a3&amp;color=0,0,0&amp;vtp=1&amp;bbb=1"/>
              <p:cNvSpPr>
                <a:spLocks noRot="1" noChangeAspect="1" noMove="1" noResize="1" noEditPoints="1" noAdjustHandles="1" noChangeArrowheads="1" noChangeShapeType="1" noTextEdit="1"/>
              </p:cNvSpPr>
              <p:nvPr/>
            </p:nvSpPr>
            <p:spPr>
              <a:xfrm>
                <a:off x="612648" y="2682654"/>
                <a:ext cx="10963656" cy="467805"/>
              </a:xfrm>
              <a:prstGeom prst="rect">
                <a:avLst/>
              </a:prstGeom>
              <a:blipFill rotWithShape="1">
                <a:blip r:embed="rId2"/>
                <a:stretch>
                  <a:fillRect l="-5" t="-88" r="2" b="-139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QC_5_AS.36_1#8453e0f42?pid=b6c5b18a3&amp;color=0,0,0&amp;vtp=1&amp;bbb=1&amp;hb=1"/>
              <p:cNvSpPr/>
              <p:nvPr/>
            </p:nvSpPr>
            <p:spPr>
              <a:xfrm>
                <a:off x="612648" y="3161381"/>
                <a:ext cx="10963656" cy="1100900"/>
              </a:xfrm>
              <a:prstGeom prst="rect">
                <a:avLst/>
              </a:prstGeom>
              <a:noFill/>
            </p:spPr>
            <p:txBody>
              <a:bodyPr wrap="none" lIns="0" tIns="0" rIns="0" bIns="0" rtlCol="0" anchor="t"/>
              <a:lstStyle/>
              <a:p>
                <a:pPr algn="l" latinLnBrk="1">
                  <a:lnSpc>
                    <a:spcPts val="49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由动量守恒定律得，</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，解得</a:t>
                </a:r>
                <a14:m>
                  <m:oMath xmlns:m="http://schemas.openxmlformats.org/officeDocument/2006/math">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num>
                      <m:den>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num>
                      <m:den>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正确。</a:t>
                </a:r>
                <a:endParaRPr lang="en-US" altLang="zh-CN" sz="2400" dirty="0"/>
              </a:p>
            </p:txBody>
          </p:sp>
        </mc:Choice>
        <mc:Fallback>
          <p:sp>
            <p:nvSpPr>
              <p:cNvPr id="5" name="QC_5_AS.36_1#8453e0f42?pid=b6c5b18a3&amp;color=0,0,0&amp;vtp=1&amp;bbb=1&amp;hb=1"/>
              <p:cNvSpPr>
                <a:spLocks noRot="1" noChangeAspect="1" noMove="1" noResize="1" noEditPoints="1" noAdjustHandles="1" noChangeArrowheads="1" noChangeShapeType="1" noTextEdit="1"/>
              </p:cNvSpPr>
              <p:nvPr/>
            </p:nvSpPr>
            <p:spPr>
              <a:xfrm>
                <a:off x="612648" y="3161381"/>
                <a:ext cx="10963656" cy="1100900"/>
              </a:xfrm>
              <a:prstGeom prst="rect">
                <a:avLst/>
              </a:prstGeom>
              <a:blipFill rotWithShape="1">
                <a:blip r:embed="rId3"/>
                <a:stretch>
                  <a:fillRect l="-5" t="-32" r="-988" b="-4946"/>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BD.37_1#3fa03f76a?htil=3&amp;pid=b6c5b18a3&amp;color=0,0,0&amp;tib=255,255,255&amp;vtp=1&amp;hs=1&amp;hs=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8603624" y="540863"/>
            <a:ext cx="2926080" cy="1143000"/>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3" name="QC_5_BD.37_2#3fa03f76a?htil=3&amp;sp=1&amp;pid=b6c5b18a3&amp;color=0,0,0&amp;vtp=1&amp;bt=1&amp;bbb=1&amp;hb=1&amp;hs=1"/>
              <p:cNvSpPr/>
              <p:nvPr/>
            </p:nvSpPr>
            <p:spPr>
              <a:xfrm>
                <a:off x="612648" y="486000"/>
                <a:ext cx="7955280" cy="1561465"/>
              </a:xfrm>
              <a:prstGeom prst="rect">
                <a:avLst/>
              </a:prstGeom>
              <a:noFill/>
            </p:spPr>
            <p:txBody>
              <a:bodyPr wrap="none" lIns="0" tIns="0" rIns="0" bIns="0" rtlCol="0" anchor="t"/>
              <a:lstStyle/>
              <a:p>
                <a:pPr algn="l" latinLnBrk="1">
                  <a:lnSpc>
                    <a:spcPts val="43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某方向动量守恒</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如图所示，质量为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的小球在离车厢</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3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底面高度</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处以一定的初速度向左平抛，落在以</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7</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100" b="0" i="0" kern="0" spc="-9990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1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的速度沿光滑的水平面向右匀速行驶的敞篷小车中，小车的</a:t>
                </a:r>
                <a:endParaRPr lang="en-US" altLang="zh-CN" sz="2400" dirty="0"/>
              </a:p>
            </p:txBody>
          </p:sp>
        </mc:Choice>
        <mc:Fallback>
          <p:sp>
            <p:nvSpPr>
              <p:cNvPr id="3" name="QC_5_BD.37_2#3fa03f76a?htil=3&amp;sp=1&amp;pid=b6c5b18a3&amp;color=0,0,0&amp;vtp=1&amp;bt=1&amp;bbb=1&amp;hb=1&amp;hs=1"/>
              <p:cNvSpPr>
                <a:spLocks noRot="1" noChangeAspect="1" noMove="1" noResize="1" noEditPoints="1" noAdjustHandles="1" noChangeArrowheads="1" noChangeShapeType="1" noTextEdit="1"/>
              </p:cNvSpPr>
              <p:nvPr/>
            </p:nvSpPr>
            <p:spPr>
              <a:xfrm>
                <a:off x="612648" y="486000"/>
                <a:ext cx="7955280" cy="1561465"/>
              </a:xfrm>
              <a:prstGeom prst="rect">
                <a:avLst/>
              </a:prstGeom>
              <a:blipFill rotWithShape="1">
                <a:blip r:embed="rId2"/>
                <a:stretch>
                  <a:fillRect l="-6" t="-14" r="-489" b="-3280"/>
                </a:stretch>
              </a:blipFill>
            </p:spPr>
            <p:txBody>
              <a:bodyPr/>
              <a:lstStyle/>
              <a:p>
                <a:r>
                  <a:rPr lang="zh-CN" altLang="en-US">
                    <a:noFill/>
                  </a:rPr>
                  <a:t> </a:t>
                </a:r>
              </a:p>
            </p:txBody>
          </p:sp>
        </mc:Fallback>
      </mc:AlternateContent>
      <p:sp>
        <p:nvSpPr>
          <p:cNvPr id="4" name="QC_5_AN.38_1#3fa03f76a.bracket?pid=b6c5b18a3&amp;color=0,0,0&amp;vpa=20&amp;vtp=1"/>
          <p:cNvSpPr/>
          <p:nvPr/>
        </p:nvSpPr>
        <p:spPr>
          <a:xfrm>
            <a:off x="845216" y="3124678"/>
            <a:ext cx="441325" cy="469075"/>
          </a:xfrm>
          <a:prstGeom prst="rect">
            <a:avLst/>
          </a:prstGeom>
          <a:noFill/>
        </p:spPr>
        <p:txBody>
          <a:bodyPr wrap="none" lIns="0" tIns="0" rIns="0" bIns="0" rtlCol="0" anchor="t"/>
          <a:lstStyle/>
          <a:p>
            <a:pPr algn="ctr" latinLnBrk="1">
              <a:lnSpc>
                <a:spcPts val="41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a:t>
            </a:r>
            <a:endParaRPr lang="en-US" altLang="zh-CN" sz="2400" dirty="0"/>
          </a:p>
        </p:txBody>
      </p:sp>
      <mc:AlternateContent xmlns:mc="http://schemas.openxmlformats.org/markup-compatibility/2006">
        <mc:Choice xmlns:a14="http://schemas.microsoft.com/office/drawing/2010/main" Requires="a14">
          <p:sp>
            <p:nvSpPr>
              <p:cNvPr id="5" name="QC_5_BD.37_3#3fa03f76a.choices?pid=b6c5b18a3&amp;color=0,0,0&amp;vtp=1&amp;bbb=1&amp;hs=1"/>
              <p:cNvSpPr/>
              <p:nvPr/>
            </p:nvSpPr>
            <p:spPr>
              <a:xfrm>
                <a:off x="612648" y="3647854"/>
                <a:ext cx="10963656" cy="448755"/>
              </a:xfrm>
              <a:prstGeom prst="rect">
                <a:avLst/>
              </a:prstGeom>
              <a:noFill/>
            </p:spPr>
            <p:txBody>
              <a:bodyPr wrap="none" lIns="0" tIns="0" rIns="0" bIns="0" rtlCol="0" anchor="t"/>
              <a:lstStyle/>
              <a:p>
                <a:pPr latinLnBrk="1">
                  <a:lnSpc>
                    <a:spcPts val="4000"/>
                  </a:lnSpc>
                  <a:tabLst>
                    <a:tab pos="2693035" algn="l"/>
                    <a:tab pos="5347970" algn="l"/>
                    <a:tab pos="8257540" algn="l"/>
                  </a:tabLst>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4</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8</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9</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p:txBody>
          </p:sp>
        </mc:Choice>
        <mc:Fallback>
          <p:sp>
            <p:nvSpPr>
              <p:cNvPr id="5" name="QC_5_BD.37_3#3fa03f76a.choices?pid=b6c5b18a3&amp;color=0,0,0&amp;vtp=1&amp;bbb=1&amp;hs=1"/>
              <p:cNvSpPr>
                <a:spLocks noRot="1" noChangeAspect="1" noMove="1" noResize="1" noEditPoints="1" noAdjustHandles="1" noChangeArrowheads="1" noChangeShapeType="1" noTextEdit="1"/>
              </p:cNvSpPr>
              <p:nvPr/>
            </p:nvSpPr>
            <p:spPr>
              <a:xfrm>
                <a:off x="612648" y="3647854"/>
                <a:ext cx="10963656" cy="448755"/>
              </a:xfrm>
              <a:prstGeom prst="rect">
                <a:avLst/>
              </a:prstGeom>
              <a:blipFill rotWithShape="1">
                <a:blip r:embed="rId3"/>
                <a:stretch>
                  <a:fillRect l="-5" t="-92" r="2" b="-1311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QC_5_AS.39_1#3fa03f76a?pid=b6c5b18a3&amp;color=0,0,0&amp;vtp=1&amp;bbb=1&amp;hb=1&amp;hs=1"/>
              <p:cNvSpPr/>
              <p:nvPr/>
            </p:nvSpPr>
            <p:spPr>
              <a:xfrm>
                <a:off x="612648" y="4105753"/>
                <a:ext cx="10963656" cy="2356549"/>
              </a:xfrm>
              <a:prstGeom prst="rect">
                <a:avLst/>
              </a:prstGeom>
              <a:noFill/>
            </p:spPr>
            <p:txBody>
              <a:bodyPr wrap="none" lIns="0" tIns="0" rIns="0" bIns="0" rtlCol="0" anchor="t"/>
              <a:lstStyle/>
              <a:p>
                <a:pPr algn="l" latinLnBrk="1">
                  <a:lnSpc>
                    <a:spcPts val="60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由平抛运动规律可知，小球下落的时间</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ad>
                      <m:radPr>
                        <m:degHide m:val="on"/>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radPr>
                      <m:deg/>
                      <m:e>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ℎ</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𝑔</m:t>
                            </m:r>
                          </m:den>
                        </m:f>
                      </m:e>
                    </m:rad>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ad>
                      <m:radPr>
                        <m:degHide m:val="on"/>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radPr>
                      <m:deg/>
                      <m:e>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20</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10</m:t>
                            </m:r>
                          </m:den>
                        </m:f>
                      </m:e>
                    </m:rad>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，在竖直方</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3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向的分速度</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𝑦</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𝑔𝑡</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，水平方向的分速度</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ad>
                      <m:radPr>
                        <m:degHide m:val="on"/>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radPr>
                      <m:deg/>
                      <m:e>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25</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20</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e>
                    </m:rad>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3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取小车初速度的方向为正方向</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，小球和小车组成的系统水平方向上动量守恒</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，则</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3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aseline="-10000">
                            <a:solidFill>
                              <a:srgbClr val="FF0000"/>
                            </a:solidFill>
                            <a:latin typeface="Cambria Math" panose="02040503050406030204" pitchFamily="18" charset="0"/>
                          </a:rPr>
                          <m:t>车</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aseline="-10000">
                            <a:solidFill>
                              <a:srgbClr val="FF0000"/>
                            </a:solidFill>
                            <a:latin typeface="Cambria Math" panose="02040503050406030204" pitchFamily="18" charset="0"/>
                          </a:rPr>
                          <m:t>球</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aseline="-10000">
                            <a:solidFill>
                              <a:srgbClr val="FF0000"/>
                            </a:solidFill>
                            <a:latin typeface="Cambria Math" panose="02040503050406030204" pitchFamily="18" charset="0"/>
                          </a:rPr>
                          <m:t>车</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aseline="-10000">
                            <a:solidFill>
                              <a:srgbClr val="FF0000"/>
                            </a:solidFill>
                            <a:latin typeface="Cambria Math" panose="02040503050406030204" pitchFamily="18" charset="0"/>
                          </a:rPr>
                          <m:t>球</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，解得</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，故A正确。</a:t>
                </a:r>
                <a:endParaRPr lang="en-US" altLang="zh-CN" sz="2400" dirty="0"/>
              </a:p>
            </p:txBody>
          </p:sp>
        </mc:Choice>
        <mc:Fallback>
          <p:sp>
            <p:nvSpPr>
              <p:cNvPr id="6" name="QC_5_AS.39_1#3fa03f76a?pid=b6c5b18a3&amp;color=0,0,0&amp;vtp=1&amp;bbb=1&amp;hb=1&amp;hs=1"/>
              <p:cNvSpPr>
                <a:spLocks noRot="1" noChangeAspect="1" noMove="1" noResize="1" noEditPoints="1" noAdjustHandles="1" noChangeArrowheads="1" noChangeShapeType="1" noTextEdit="1"/>
              </p:cNvSpPr>
              <p:nvPr/>
            </p:nvSpPr>
            <p:spPr>
              <a:xfrm>
                <a:off x="612648" y="4105753"/>
                <a:ext cx="10963656" cy="2356549"/>
              </a:xfrm>
              <a:prstGeom prst="rect">
                <a:avLst/>
              </a:prstGeom>
              <a:blipFill rotWithShape="1">
                <a:blip r:embed="rId4"/>
                <a:stretch>
                  <a:fillRect l="-5" t="-20" r="-2007" b="-248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QC_5_BD.37_2#3fa03f76a?htil=3&amp;sp=1&amp;pid=b6c5b18a3&amp;color=0,0,0&amp;vtp=1&amp;bt=1&amp;bbb=1&amp;hb=1&amp;hs=1"/>
              <p:cNvSpPr/>
              <p:nvPr/>
            </p:nvSpPr>
            <p:spPr>
              <a:xfrm>
                <a:off x="612648" y="2042511"/>
                <a:ext cx="10968012" cy="1557274"/>
              </a:xfrm>
              <a:prstGeom prst="rect">
                <a:avLst/>
              </a:prstGeom>
              <a:noFill/>
            </p:spPr>
            <p:txBody>
              <a:bodyPr wrap="none" lIns="0" tIns="0" rIns="0" bIns="0" rtlCol="0" anchor="t"/>
              <a:lstStyle/>
              <a:p>
                <a:pPr latinLnBrk="1">
                  <a:lnSpc>
                    <a:spcPts val="43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车厢底面上涂有一层油泥</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，车与油泥的总质量为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4</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，若小球落在车厢底面之前的</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3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瞬时速度是</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，则当小球和小车相对静止时</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，小车的速度是（取</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𝑔</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1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7" name="QC_5_BD.37_2#3fa03f76a?htil=3&amp;sp=1&amp;pid=b6c5b18a3&amp;color=0,0,0&amp;vtp=1&amp;bt=1&amp;bbb=1&amp;hb=1&amp;hs=1"/>
              <p:cNvSpPr>
                <a:spLocks noRot="1" noChangeAspect="1" noMove="1" noResize="1" noEditPoints="1" noAdjustHandles="1" noChangeArrowheads="1" noChangeShapeType="1" noTextEdit="1"/>
              </p:cNvSpPr>
              <p:nvPr/>
            </p:nvSpPr>
            <p:spPr>
              <a:xfrm>
                <a:off x="612648" y="2042511"/>
                <a:ext cx="10968012" cy="1557274"/>
              </a:xfrm>
              <a:prstGeom prst="rect">
                <a:avLst/>
              </a:prstGeom>
              <a:blipFill rotWithShape="1">
                <a:blip r:embed="rId5"/>
                <a:stretch>
                  <a:fillRect l="-5" t="-23" r="-2309" b="-3549"/>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6" grpId="0" animBg="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5#4634730cc?pid=b6c5b18a3&amp;color=0,0,0&amp;vtp=1&amp;bt=1&amp;bbb=1"/>
          <p:cNvSpPr/>
          <p:nvPr/>
        </p:nvSpPr>
        <p:spPr>
          <a:xfrm>
            <a:off x="612648" y="486000"/>
            <a:ext cx="10963656" cy="5507990"/>
          </a:xfrm>
          <a:prstGeom prst="rect">
            <a:avLst/>
          </a:prstGeom>
          <a:noFill/>
        </p:spPr>
        <p:txBody>
          <a:bodyPr wrap="none" lIns="0" tIns="0" rIns="0" bIns="0" rtlCol="0" anchor="t"/>
          <a:lstStyle/>
          <a:p>
            <a:pPr algn="l"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核心提炼</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1.动量守恒定律的“六性”</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（1）系统性：研究对象是相互作用的两个或多个物体组成的系统。</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（2）条件性：必须满足动量守恒定律的适用条件。</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（3）矢量性：表达式中初、末动量都是矢量，首先需要选取正方向，分清各物体</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初、末动量的正、负。</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（4）瞬时性：动量是状态量，动量守恒指对应每一时刻的总动量都和初时刻的总</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动量相同。</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（5）相对性：动量守恒定律方程中的动量必须是相对于同一惯性参考系。一般选</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地面为参考系。</a:t>
            </a:r>
            <a:endParaRPr lang="en-US" altLang="zh-CN" sz="2400" dirty="0"/>
          </a:p>
        </p:txBody>
      </p:sp>
    </p:spTree>
  </p:cSld>
  <p:clrMapOvr>
    <a:masterClrMapping/>
  </p:clrMapOvr>
  <p:transition>
    <p:spli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5_BD#4634730cc?sp=1&amp;pid=b6c5b18a3&amp;color=0,0,0&amp;vtp=1&amp;bt=1&amp;bbb=1&amp;hb=1"/>
          <p:cNvSpPr/>
          <p:nvPr/>
        </p:nvSpPr>
        <p:spPr>
          <a:xfrm>
            <a:off x="612648" y="486000"/>
            <a:ext cx="10963656" cy="1596200"/>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（6）普适性：不仅适用于宏观低速物体组成的系统</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，也适用于微观高速粒子组成</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的系统。</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2.应用动量守恒定律解题的步骤</a:t>
            </a:r>
            <a:endParaRPr lang="en-US" altLang="zh-CN" sz="2400" dirty="0"/>
          </a:p>
        </p:txBody>
      </p:sp>
      <p:pic>
        <p:nvPicPr>
          <p:cNvPr id="4" name="P_5_BD#4634730cc?pid=b6c5b18a3&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4197096" y="2210152"/>
            <a:ext cx="3803904" cy="3429000"/>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227fca8d6?pid=d5e122fe9&amp;color=0,0,0&amp;vtp=1&amp;bt=1&amp;bbb=1"/>
          <p:cNvSpPr/>
          <p:nvPr/>
        </p:nvSpPr>
        <p:spPr>
          <a:xfrm>
            <a:off x="612648" y="486000"/>
            <a:ext cx="10963656" cy="1041400"/>
          </a:xfrm>
          <a:prstGeom prst="rect">
            <a:avLst/>
          </a:prstGeom>
          <a:noFill/>
        </p:spPr>
        <p:txBody>
          <a:bodyPr wrap="none" lIns="0" tIns="0" rIns="0" bIns="0" rtlCol="0" anchor="t"/>
          <a:lstStyle/>
          <a:p>
            <a:pPr algn="ctr" latinLnBrk="1">
              <a:lnSpc>
                <a:spcPts val="5200"/>
              </a:lnSpc>
            </a:pP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考点二</a:t>
            </a:r>
            <a:r>
              <a:rPr lang="en-US" altLang="zh-CN" sz="30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碰撞模型</a:t>
            </a:r>
            <a:endParaRPr lang="en-US" altLang="zh-CN" sz="3000" dirty="0"/>
          </a:p>
        </p:txBody>
      </p:sp>
      <mc:AlternateContent xmlns:mc="http://schemas.openxmlformats.org/markup-compatibility/2006">
        <mc:Choice xmlns:a14="http://schemas.microsoft.com/office/drawing/2010/main" Requires="a14">
          <p:sp>
            <p:nvSpPr>
              <p:cNvPr id="3" name="P_5#b3b31c809?sp=1&amp;pid=227fca8d6&amp;color=0,0,0&amp;vtp=1&amp;bbb=1"/>
              <p:cNvSpPr/>
              <p:nvPr/>
            </p:nvSpPr>
            <p:spPr>
              <a:xfrm>
                <a:off x="612648" y="1148154"/>
                <a:ext cx="10963656" cy="353060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.弹性碰撞</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碰撞前后动能没有损失，不仅动量守恒，而且初、末动能相等。</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14:m>
                  <m:oMath xmlns:m="http://schemas.openxmlformats.org/officeDocument/2006/math">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14:m>
                  <m:oMath xmlns:m="http://schemas.openxmlformats.org/officeDocument/2006/math">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den>
                    </m:f>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den>
                    </m:f>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den>
                    </m:f>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up>
                    </m:sSup>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den>
                    </m:f>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up>
                    </m:sSup>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endParaRPr kumimoji="0" lang="en-US" altLang="zh-CN" sz="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51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解得</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num>
                      <m:den>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den>
                    </m:f>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a:t>
                </a:r>
                <a:endParaRPr kumimoji="0" lang="en-US" altLang="zh-CN" sz="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5100"/>
                  </a:lnSpc>
                  <a:spcBef>
                    <a:spcPts val="0"/>
                  </a:spcBef>
                  <a:spcAft>
                    <a:spcPts val="0"/>
                  </a:spcAft>
                  <a:buClrTx/>
                  <a:buSzTx/>
                  <a:buFontTx/>
                  <a:buNone/>
                  <a:defRPr/>
                </a:pPr>
                <a:r>
                  <a:rPr kumimoji="0" lang="en-US" altLang="zh-CN" sz="100" b="0" i="0" u="none" strike="noStrike" kern="0" cap="none" spc="-99900" normalizeH="0" baseline="0" noProof="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num>
                      <m:den>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den>
                    </m:f>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a:t>
                </a:r>
                <a:r>
                  <a:rPr kumimoji="0" lang="en-US" altLang="zh-CN" sz="100" b="0" i="0" u="none" strike="noStrike" kern="0" cap="none" spc="-99900" normalizeH="0" baseline="0" noProof="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m&gt;</a:t>
                </a:r>
                <a:endParaRPr lang="en-US" altLang="zh-CN" sz="2400" dirty="0"/>
              </a:p>
            </p:txBody>
          </p:sp>
        </mc:Choice>
        <mc:Fallback>
          <p:sp>
            <p:nvSpPr>
              <p:cNvPr id="3" name="P_5#b3b31c809?sp=1&amp;pid=227fca8d6&amp;color=0,0,0&amp;vtp=1&amp;bbb=1"/>
              <p:cNvSpPr>
                <a:spLocks noRot="1" noChangeAspect="1" noMove="1" noResize="1" noEditPoints="1" noAdjustHandles="1" noChangeArrowheads="1" noChangeShapeType="1" noTextEdit="1"/>
              </p:cNvSpPr>
              <p:nvPr/>
            </p:nvSpPr>
            <p:spPr>
              <a:xfrm>
                <a:off x="612648" y="1148154"/>
                <a:ext cx="10963656" cy="3530600"/>
              </a:xfrm>
              <a:prstGeom prst="rect">
                <a:avLst/>
              </a:prstGeom>
              <a:blipFill rotWithShape="1">
                <a:blip r:embed="rId1"/>
                <a:stretch>
                  <a:fillRect l="-5" t="-2" r="2" b="2"/>
                </a:stretch>
              </a:blipFill>
            </p:spPr>
            <p:txBody>
              <a:bodyPr/>
              <a:lstStyle/>
              <a:p>
                <a:r>
                  <a:rPr lang="zh-CN" altLang="en-US">
                    <a:noFill/>
                  </a:rPr>
                  <a:t> </a:t>
                </a:r>
              </a:p>
            </p:txBody>
          </p:sp>
        </mc:Fallback>
      </mc:AlternateContent>
    </p:spTree>
  </p:cSld>
  <p:clrMapOvr>
    <a:masterClrMapping/>
  </p:clrMapOvr>
  <p:transition>
    <p:spli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P_5_BD#b3b31c809?sp=1&amp;pid=227fca8d6&amp;color=0,0,0&amp;vtp=1&amp;bt=1&amp;bbb=1"/>
              <p:cNvSpPr/>
              <p:nvPr/>
            </p:nvSpPr>
            <p:spPr>
              <a:xfrm>
                <a:off x="612648" y="486000"/>
                <a:ext cx="10963656" cy="3895090"/>
              </a:xfrm>
              <a:prstGeom prst="rect">
                <a:avLst/>
              </a:prstGeom>
              <a:noFill/>
            </p:spPr>
            <p:txBody>
              <a:bodyPr wrap="none" lIns="0" tIns="0" rIns="0" bIns="0" rtlCol="0" anchor="t"/>
              <a:lstStyle/>
              <a:p>
                <a:pPr algn="l" latinLnBrk="1">
                  <a:lnSpc>
                    <a:spcPts val="4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a:t>
                </a: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时（即一动碰一静），</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num>
                      <m:den>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den>
                    </m:f>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num>
                      <m:den>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den>
                    </m:f>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结论：</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①当</a:t>
                </a:r>
                <a14:m>
                  <m:oMath xmlns:m="http://schemas.openxmlformats.org/officeDocument/2006/math">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时，</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0</m:t>
                    </m:r>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（质量相等，速度交换）。</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②当</a:t>
                </a:r>
                <a14:m>
                  <m:oMath xmlns:m="http://schemas.openxmlformats.org/officeDocument/2006/math">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&gt;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时，</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&gt;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0</m:t>
                    </m:r>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&gt;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0</m:t>
                    </m:r>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，且</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&gt;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（大碰小，一起跑）。</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③当</a:t>
                </a:r>
                <a14:m>
                  <m:oMath xmlns:m="http://schemas.openxmlformats.org/officeDocument/2006/math">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&lt;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时，</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&lt;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0</m:t>
                    </m:r>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&gt;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0</m:t>
                    </m:r>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（小碰大，要反弹）。</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④当</a:t>
                </a:r>
                <a14:m>
                  <m:oMath xmlns:m="http://schemas.openxmlformats.org/officeDocument/2006/math">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时，</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（极大碰极小，大不变，小加倍）。</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⑤当</a:t>
                </a:r>
                <a14:m>
                  <m:oMath xmlns:m="http://schemas.openxmlformats.org/officeDocument/2006/math">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时，</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0</m:t>
                    </m:r>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（极小碰极大，小等速率反弹，</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大不变）。</a:t>
                </a:r>
                <a:endParaRPr lang="en-US" altLang="zh-CN" sz="2400" dirty="0"/>
              </a:p>
            </p:txBody>
          </p:sp>
        </mc:Choice>
        <mc:Fallback>
          <p:sp>
            <p:nvSpPr>
              <p:cNvPr id="2" name="P_5_BD#b3b31c809?sp=1&amp;pid=227fca8d6&amp;color=0,0,0&amp;vtp=1&amp;bt=1&amp;bbb=1"/>
              <p:cNvSpPr>
                <a:spLocks noRot="1" noChangeAspect="1" noMove="1" noResize="1" noEditPoints="1" noAdjustHandles="1" noChangeArrowheads="1" noChangeShapeType="1" noTextEdit="1"/>
              </p:cNvSpPr>
              <p:nvPr/>
            </p:nvSpPr>
            <p:spPr>
              <a:xfrm>
                <a:off x="612648" y="486000"/>
                <a:ext cx="10963656" cy="3895090"/>
              </a:xfrm>
              <a:prstGeom prst="rect">
                <a:avLst/>
              </a:prstGeom>
              <a:blipFill rotWithShape="1">
                <a:blip r:embed="rId1"/>
                <a:stretch>
                  <a:fillRect l="-5" t="-6" r="2" b="-1396"/>
                </a:stretch>
              </a:blipFill>
            </p:spPr>
            <p:txBody>
              <a:bodyPr/>
              <a:lstStyle/>
              <a:p>
                <a:r>
                  <a:rPr lang="zh-CN" altLang="en-US">
                    <a:noFill/>
                  </a:rPr>
                  <a:t> </a:t>
                </a:r>
              </a:p>
            </p:txBody>
          </p:sp>
        </mc:Fallback>
      </mc:AlternateContent>
    </p:spTree>
  </p:cSld>
  <p:clrMapOvr>
    <a:masterClrMapping/>
  </p:clrMapOvr>
  <p:transition>
    <p:spli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P_5#b3b31c809?sp=1&amp;pid=227fca8d6&amp;color=0,0,0&amp;vtp=1&amp;bt=1&amp;bbb=1"/>
              <p:cNvSpPr/>
              <p:nvPr/>
            </p:nvSpPr>
            <p:spPr>
              <a:xfrm>
                <a:off x="612648" y="486000"/>
                <a:ext cx="10963656" cy="4805934"/>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.非弹性碰撞</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algn="l"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碰撞结束后，动能有部分损失。</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1" hangingPunct="1">
                  <a:lnSpc>
                    <a:spcPts val="4300"/>
                  </a:lnSpc>
                  <a:spcBef>
                    <a:spcPts val="0"/>
                  </a:spcBef>
                  <a:spcAft>
                    <a:spcPts val="0"/>
                  </a:spcAft>
                  <a:buClrTx/>
                  <a:buSzTx/>
                  <a:buFontTx/>
                  <a:buNone/>
                  <a:defRPr/>
                </a:pPr>
                <a:r>
                  <a:rPr kumimoji="0" lang="en-US" altLang="zh-CN" sz="100" b="0" i="0" u="none" strike="noStrike" kern="0" cap="none" spc="-99900" normalizeH="0" baseline="0" noProof="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m&gt;</a:t>
                </a:r>
                <a14:m>
                  <m:oMath xmlns:m="http://schemas.openxmlformats.org/officeDocument/2006/math">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1" hangingPunct="1">
                  <a:lnSpc>
                    <a:spcPts val="6200"/>
                  </a:lnSpc>
                  <a:spcBef>
                    <a:spcPts val="0"/>
                  </a:spcBef>
                  <a:spcAft>
                    <a:spcPts val="0"/>
                  </a:spcAft>
                  <a:buClrTx/>
                  <a:buSzTx/>
                  <a:buFontTx/>
                  <a:buNone/>
                  <a:defRPr/>
                </a:pPr>
                <a:r>
                  <a:rPr kumimoji="0" lang="en-US" altLang="zh-CN" sz="100" b="0" i="0" u="none" strike="noStrike" kern="0" cap="none" spc="-99900" normalizeH="0" baseline="0" noProof="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m&gt;</a:t>
                </a:r>
                <a14:m>
                  <m:oMath xmlns:m="http://schemas.openxmlformats.org/officeDocument/2006/math">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den>
                    </m:f>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den>
                    </m:f>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den>
                    </m:f>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den>
                    </m:f>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𝐸</m:t>
                        </m:r>
                      </m:e>
                      <m:sub>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k</m:t>
                        </m:r>
                        <m:r>
                          <a:rPr kumimoji="0" lang="en-US" altLang="zh-CN" sz="2400" b="0" i="0" u="none" strike="noStrike" kern="1200" cap="none" spc="0" normalizeH="0" baseline="-10000" noProof="0">
                            <a:ln>
                              <a:noFill/>
                            </a:ln>
                            <a:solidFill>
                              <a:srgbClr val="000000"/>
                            </a:solidFill>
                            <a:effectLst/>
                            <a:uLnTx/>
                            <a:uFillTx/>
                            <a:latin typeface="Cambria Math" panose="02040503050406030204" pitchFamily="18" charset="0"/>
                            <a:cs typeface="+mn-cs"/>
                          </a:rPr>
                          <m:t>损</m:t>
                        </m:r>
                      </m:sub>
                    </m:sSub>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a:t>
                </a:r>
                <a:r>
                  <a:rPr kumimoji="0" lang="en-US" altLang="zh-CN" sz="100" b="0" i="0" u="none" strike="noStrike" kern="0" cap="none" spc="-99900" normalizeH="0" baseline="0" noProof="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m&gt;</a:t>
                </a:r>
                <a:endParaRPr kumimoji="0" lang="en-US" altLang="zh-CN" sz="100" b="0" i="0" u="none" strike="noStrike" kern="0" cap="none" spc="-99900" normalizeH="0" baseline="0" noProof="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algn="l"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3.完全非弹性碰撞</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碰撞结束后，两物体合二为一，以同一速度运动，动能损失最大。</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1" hangingPunct="1">
                  <a:lnSpc>
                    <a:spcPts val="4300"/>
                  </a:lnSpc>
                  <a:spcBef>
                    <a:spcPts val="0"/>
                  </a:spcBef>
                  <a:spcAft>
                    <a:spcPts val="0"/>
                  </a:spcAft>
                  <a:buClrTx/>
                  <a:buSzTx/>
                  <a:buFontTx/>
                  <a:buNone/>
                  <a:defRPr/>
                </a:pPr>
                <a:r>
                  <a:rPr kumimoji="0" lang="en-US" altLang="zh-CN" sz="100" b="0" i="0" u="none" strike="noStrike" kern="0" cap="none" spc="-99900" normalizeH="0" baseline="0" noProof="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m&gt;</a:t>
                </a:r>
                <a14:m>
                  <m:oMath xmlns:m="http://schemas.openxmlformats.org/officeDocument/2006/math">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1" hangingPunct="1">
                  <a:lnSpc>
                    <a:spcPts val="5900"/>
                  </a:lnSpc>
                  <a:spcBef>
                    <a:spcPts val="0"/>
                  </a:spcBef>
                  <a:spcAft>
                    <a:spcPts val="0"/>
                  </a:spcAft>
                  <a:buClrTx/>
                  <a:buSzTx/>
                  <a:buFontTx/>
                  <a:buNone/>
                  <a:defRPr/>
                </a:pPr>
                <a:r>
                  <a:rPr kumimoji="0" lang="en-US" altLang="zh-CN" sz="100" b="0" i="0" u="none" strike="noStrike" kern="0" cap="none" spc="-99900" normalizeH="0" baseline="0" noProof="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a:t>
                </a:r>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m&gt;</a:t>
                </a:r>
                <a14:m>
                  <m:oMath xmlns:m="http://schemas.openxmlformats.org/officeDocument/2006/math">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den>
                    </m:f>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bSup>
                      <m:sSub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b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den>
                    </m:f>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bSup>
                      <m:sSub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b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den>
                    </m:f>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𝐸</m:t>
                        </m:r>
                      </m:e>
                      <m:sub>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k</m:t>
                        </m:r>
                        <m:r>
                          <a:rPr lang="en-US" altLang="zh-CN" sz="240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sym typeface="+mn-ea"/>
                          </a:rPr>
                          <m:t>损</m:t>
                        </m:r>
                        <m:r>
                          <a:rPr lang="en-US" altLang="zh-CN" sz="2400" kern="0" spc="-9990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sym typeface="+mn-ea"/>
                          </a:rPr>
                          <m:t>&lt;m&gt;</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max</m:t>
                        </m:r>
                      </m:sub>
                    </m:sSub>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&lt;/m&gt;</a:t>
                </a:r>
                <a:endParaRPr lang="en-US" altLang="zh-CN" sz="2400" dirty="0"/>
              </a:p>
            </p:txBody>
          </p:sp>
        </mc:Choice>
        <mc:Fallback>
          <p:sp>
            <p:nvSpPr>
              <p:cNvPr id="2" name="P_5#b3b31c809?sp=1&amp;pid=227fca8d6&amp;color=0,0,0&amp;vtp=1&amp;bt=1&amp;bbb=1"/>
              <p:cNvSpPr>
                <a:spLocks noRot="1" noChangeAspect="1" noMove="1" noResize="1" noEditPoints="1" noAdjustHandles="1" noChangeArrowheads="1" noChangeShapeType="1" noTextEdit="1"/>
              </p:cNvSpPr>
              <p:nvPr/>
            </p:nvSpPr>
            <p:spPr>
              <a:xfrm>
                <a:off x="612648" y="486000"/>
                <a:ext cx="10963656" cy="4805934"/>
              </a:xfrm>
              <a:prstGeom prst="rect">
                <a:avLst/>
              </a:prstGeom>
              <a:blipFill rotWithShape="1">
                <a:blip r:embed="rId1"/>
                <a:stretch>
                  <a:fillRect l="-5" t="-5" r="2" b="-1206"/>
                </a:stretch>
              </a:blipFill>
            </p:spPr>
            <p:txBody>
              <a:bodyPr/>
              <a:lstStyle/>
              <a:p>
                <a:r>
                  <a:rPr lang="zh-CN" altLang="en-US">
                    <a:noFill/>
                  </a:rPr>
                  <a:t> </a:t>
                </a:r>
              </a:p>
            </p:txBody>
          </p:sp>
        </mc:Fallback>
      </mc:AlternateContent>
    </p:spTree>
  </p:cSld>
  <p:clrMapOvr>
    <a:masterClrMapping/>
  </p:clrMapOvr>
  <p:transition>
    <p:spli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5#b3b31c809?sp=1&amp;pid=227fca8d6&amp;color=0,0,0&amp;vtp=1&amp;bt=1&amp;bbb=1"/>
          <p:cNvSpPr/>
          <p:nvPr/>
        </p:nvSpPr>
        <p:spPr>
          <a:xfrm>
            <a:off x="612648" y="486000"/>
            <a:ext cx="10963656" cy="478600"/>
          </a:xfrm>
          <a:prstGeom prst="rect">
            <a:avLst/>
          </a:prstGeom>
          <a:noFill/>
        </p:spPr>
        <p:txBody>
          <a:bodyPr wrap="none" lIns="0" tIns="0" rIns="0" bIns="0" rtlCol="0" anchor="t"/>
          <a:lstStyle/>
          <a:p>
            <a:pPr algn="l" latinLnBrk="1">
              <a:lnSpc>
                <a:spcPts val="42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4.碰撞问题的“三条原则”</a:t>
            </a:r>
            <a:endParaRPr lang="en-US" altLang="zh-CN" sz="2400" dirty="0"/>
          </a:p>
        </p:txBody>
      </p:sp>
      <p:pic>
        <p:nvPicPr>
          <p:cNvPr id="3" name="P_5_BD#b3b31c809?pid=227fca8d6&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3136392" y="1103982"/>
            <a:ext cx="5925312" cy="3877056"/>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5_BD.40_1#ce386f148?pid=227fca8d6&amp;color=0,0,0&amp;vtp=1&amp;bt=1&amp;bbb=1&amp;hb=1"/>
              <p:cNvSpPr/>
              <p:nvPr/>
            </p:nvSpPr>
            <p:spPr>
              <a:xfrm>
                <a:off x="612648" y="486000"/>
                <a:ext cx="10963656" cy="27097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例1</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（2024·1月九省联考甘肃卷·7）</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游乐场里小明坐在一辆小车里</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，车前方有一静</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止排球</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，排球前面</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6</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处有一面墙。小华用力推了一下小车后，小车以</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的速</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度撞向排球</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。排球被撞后向前运动，被墙壁反弹后再次与小车正面相撞</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。忽略小</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车</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、排球与地面的摩擦，碰撞均视为弹性碰撞，与小车两次碰撞期间</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，排球运动</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的路程约为(</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C_5_BD.40_1#ce386f148?pid=227fca8d6&amp;color=0,0,0&amp;vtp=1&amp;bt=1&amp;bbb=1&amp;hb=1"/>
              <p:cNvSpPr>
                <a:spLocks noRot="1" noChangeAspect="1" noMove="1" noResize="1" noEditPoints="1" noAdjustHandles="1" noChangeArrowheads="1" noChangeShapeType="1" noTextEdit="1"/>
              </p:cNvSpPr>
              <p:nvPr/>
            </p:nvSpPr>
            <p:spPr>
              <a:xfrm>
                <a:off x="612648" y="486000"/>
                <a:ext cx="10963656" cy="2709799"/>
              </a:xfrm>
              <a:prstGeom prst="rect">
                <a:avLst/>
              </a:prstGeom>
              <a:blipFill rotWithShape="1">
                <a:blip r:embed="rId1"/>
                <a:stretch>
                  <a:fillRect l="-5" t="-8" r="2" b="-2162"/>
                </a:stretch>
              </a:blipFill>
            </p:spPr>
            <p:txBody>
              <a:bodyPr/>
              <a:lstStyle/>
              <a:p>
                <a:r>
                  <a:rPr lang="zh-CN" altLang="en-US">
                    <a:noFill/>
                  </a:rPr>
                  <a:t> </a:t>
                </a:r>
              </a:p>
            </p:txBody>
          </p:sp>
        </mc:Fallback>
      </mc:AlternateContent>
      <p:sp>
        <p:nvSpPr>
          <p:cNvPr id="3" name="QC_5_AN.41_1#ce386f148.bracket?pid=227fca8d6&amp;color=0,0,0&amp;vpa=21&amp;vtp=1"/>
          <p:cNvSpPr/>
          <p:nvPr/>
        </p:nvSpPr>
        <p:spPr>
          <a:xfrm>
            <a:off x="2381917" y="2709770"/>
            <a:ext cx="423863"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B</a:t>
            </a:r>
            <a:endParaRPr lang="en-US" altLang="zh-CN" sz="2400" dirty="0"/>
          </a:p>
        </p:txBody>
      </p:sp>
      <mc:AlternateContent xmlns:mc="http://schemas.openxmlformats.org/markup-compatibility/2006">
        <mc:Choice xmlns:a14="http://schemas.microsoft.com/office/drawing/2010/main" Requires="a14">
          <p:sp>
            <p:nvSpPr>
              <p:cNvPr id="4" name="QC_5_BD.40_2#ce386f148.choices?pid=227fca8d6&amp;color=0,0,0&amp;vtp=1&amp;bbb=1"/>
              <p:cNvSpPr/>
              <p:nvPr/>
            </p:nvSpPr>
            <p:spPr>
              <a:xfrm>
                <a:off x="612648" y="3228754"/>
                <a:ext cx="10963656" cy="467805"/>
              </a:xfrm>
              <a:prstGeom prst="rect">
                <a:avLst/>
              </a:prstGeom>
              <a:noFill/>
            </p:spPr>
            <p:txBody>
              <a:bodyPr wrap="none" lIns="0" tIns="0" rIns="0" bIns="0" rtlCol="0" anchor="t"/>
              <a:lstStyle/>
              <a:p>
                <a:pPr latinLnBrk="1">
                  <a:lnSpc>
                    <a:spcPts val="4200"/>
                  </a:lnSpc>
                  <a:tabLst>
                    <a:tab pos="2766060" algn="l"/>
                    <a:tab pos="5494020" algn="l"/>
                    <a:tab pos="8248015" algn="l"/>
                  </a:tabLst>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7</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8</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9</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p:txBody>
          </p:sp>
        </mc:Choice>
        <mc:Fallback>
          <p:sp>
            <p:nvSpPr>
              <p:cNvPr id="4" name="QC_5_BD.40_2#ce386f148.choices?pid=227fca8d6&amp;color=0,0,0&amp;vtp=1&amp;bbb=1"/>
              <p:cNvSpPr>
                <a:spLocks noRot="1" noChangeAspect="1" noMove="1" noResize="1" noEditPoints="1" noAdjustHandles="1" noChangeArrowheads="1" noChangeShapeType="1" noTextEdit="1"/>
              </p:cNvSpPr>
              <p:nvPr/>
            </p:nvSpPr>
            <p:spPr>
              <a:xfrm>
                <a:off x="612648" y="3228754"/>
                <a:ext cx="10963656" cy="467805"/>
              </a:xfrm>
              <a:prstGeom prst="rect">
                <a:avLst/>
              </a:prstGeom>
              <a:blipFill rotWithShape="1">
                <a:blip r:embed="rId2"/>
                <a:stretch>
                  <a:fillRect l="-5" t="-88" r="2" b="-13933"/>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5_AS.42_1#ce386f148?pid=227fca8d6&amp;color=0,0,0&amp;vtp=1&amp;bt=1&amp;bbb=1&amp;hb=1"/>
              <p:cNvSpPr/>
              <p:nvPr/>
            </p:nvSpPr>
            <p:spPr>
              <a:xfrm>
                <a:off x="612648" y="486000"/>
                <a:ext cx="10963656" cy="41870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设小车（含小明）的质量为</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，排球的质量为</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，小车与排球第一次碰撞</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后的速度分别为</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，由动量守恒定律和机械能守恒定律</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，有</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51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den>
                    </m:f>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sSubSup>
                      <m:sSub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b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den>
                    </m:f>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sSubSup>
                      <m:sSub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b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den>
                    </m:f>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sSubSup>
                      <m:sSub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bSup>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，解得</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Sub>
                      </m:num>
                      <m:den>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9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Sub>
                      </m:num>
                      <m:den>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den>
                    </m:f>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，排球以</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的速度向前做匀速直线运动，撞墙后原速率反弹</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，与小车相</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遇</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，发生第二次碰撞，有</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𝑑</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，而排球运动的路程为</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60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𝑠</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24</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24</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num>
                          <m:den>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den>
                        </m:f>
                      </m:den>
                    </m:f>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，结合实际情况有</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，则</a:t>
                </a:r>
                <a14:m>
                  <m:oMath xmlns:m="http://schemas.openxmlformats.org/officeDocument/2006/math">
                    <m:d>
                      <m:dPr>
                        <m:begChr m:val=""/>
                        <m:endChr m:val=""/>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dPr>
                      <m:e>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num>
                          <m:den>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e>
                    </m:d>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，路程</a:t>
                </a:r>
                <a14:m>
                  <m:oMath xmlns:m="http://schemas.openxmlformats.org/officeDocument/2006/math">
                    <m:d>
                      <m:dPr>
                        <m:begChr m:val=""/>
                        <m:endChr m:val=""/>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d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𝑠</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8</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e>
                    </m:d>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则排球运动的路程约为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8</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。故选B。</a:t>
                </a:r>
                <a:endParaRPr lang="en-US" altLang="zh-CN" sz="2400" dirty="0"/>
              </a:p>
            </p:txBody>
          </p:sp>
        </mc:Choice>
        <mc:Fallback>
          <p:sp>
            <p:nvSpPr>
              <p:cNvPr id="2" name="QC_5_AS.42_1#ce386f148?pid=227fca8d6&amp;color=0,0,0&amp;vtp=1&amp;bt=1&amp;bbb=1&amp;hb=1"/>
              <p:cNvSpPr>
                <a:spLocks noRot="1" noChangeAspect="1" noMove="1" noResize="1" noEditPoints="1" noAdjustHandles="1" noChangeArrowheads="1" noChangeShapeType="1" noTextEdit="1"/>
              </p:cNvSpPr>
              <p:nvPr/>
            </p:nvSpPr>
            <p:spPr>
              <a:xfrm>
                <a:off x="612648" y="486000"/>
                <a:ext cx="10963656" cy="4187000"/>
              </a:xfrm>
              <a:prstGeom prst="rect">
                <a:avLst/>
              </a:prstGeom>
              <a:blipFill rotWithShape="1">
                <a:blip r:embed="rId1"/>
                <a:stretch>
                  <a:fillRect l="-5" t="-5" r="-780" b="-1303"/>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5_BD.43_1#f3b5c5e06?pid=227fca8d6&amp;color=0,0,0&amp;vtp=1&amp;bt=1&amp;bbb=1&amp;hb=1"/>
              <p:cNvSpPr/>
              <p:nvPr/>
            </p:nvSpPr>
            <p:spPr>
              <a:xfrm>
                <a:off x="612648" y="486000"/>
                <a:ext cx="10963656" cy="15921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迁移应用1</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多选</a:t>
                </a: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质量相等的</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两球在光滑水平面上沿同一直线</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、同一方向运</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动</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球的动量</a:t>
                </a: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𝑝</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9</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球的动量</a:t>
                </a: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𝑝</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，当</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追上</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时发生碰撞，</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则正碰后</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两球的动量可能是(</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C_5_BD.43_1#f3b5c5e06?pid=227fca8d6&amp;color=0,0,0&amp;vtp=1&amp;bt=1&amp;bbb=1&amp;hb=1"/>
              <p:cNvSpPr>
                <a:spLocks noRot="1" noChangeAspect="1" noMove="1" noResize="1" noEditPoints="1" noAdjustHandles="1" noChangeArrowheads="1" noChangeShapeType="1" noTextEdit="1"/>
              </p:cNvSpPr>
              <p:nvPr/>
            </p:nvSpPr>
            <p:spPr>
              <a:xfrm>
                <a:off x="612648" y="486000"/>
                <a:ext cx="10963656" cy="1592199"/>
              </a:xfrm>
              <a:prstGeom prst="rect">
                <a:avLst/>
              </a:prstGeom>
              <a:blipFill rotWithShape="1">
                <a:blip r:embed="rId1"/>
                <a:stretch>
                  <a:fillRect l="-5" t="-14" r="-3345" b="-3679"/>
                </a:stretch>
              </a:blipFill>
            </p:spPr>
            <p:txBody>
              <a:bodyPr/>
              <a:lstStyle/>
              <a:p>
                <a:r>
                  <a:rPr lang="zh-CN" altLang="en-US">
                    <a:noFill/>
                  </a:rPr>
                  <a:t> </a:t>
                </a:r>
              </a:p>
            </p:txBody>
          </p:sp>
        </mc:Fallback>
      </mc:AlternateContent>
      <p:sp>
        <p:nvSpPr>
          <p:cNvPr id="3" name="QC_5_AN.44_1#f3b5c5e06.bracket?pid=227fca8d6&amp;color=0,0,0&amp;vpa=22&amp;vtp=1&amp;bbb=1"/>
          <p:cNvSpPr/>
          <p:nvPr/>
        </p:nvSpPr>
        <p:spPr>
          <a:xfrm>
            <a:off x="5250592" y="1592170"/>
            <a:ext cx="661988"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AD</a:t>
            </a:r>
            <a:endParaRPr lang="en-US" altLang="zh-CN" sz="2400" dirty="0"/>
          </a:p>
        </p:txBody>
      </p:sp>
      <mc:AlternateContent xmlns:mc="http://schemas.openxmlformats.org/markup-compatibility/2006">
        <mc:Choice xmlns:a14="http://schemas.microsoft.com/office/drawing/2010/main" Requires="a14">
          <p:sp>
            <p:nvSpPr>
              <p:cNvPr id="4" name="QC_5_BD.43_2#f3b5c5e06.choices?pid=227fca8d6&amp;color=0,0,0&amp;vtp=1&amp;bbb=1"/>
              <p:cNvSpPr/>
              <p:nvPr/>
            </p:nvSpPr>
            <p:spPr>
              <a:xfrm>
                <a:off x="612648" y="2080611"/>
                <a:ext cx="10963656" cy="214503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𝑝</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6</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𝑝</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6</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𝑝</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6</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𝑝</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4</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𝑝</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6</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𝑝</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18</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𝑝</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4</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𝑝</m:t>
                    </m:r>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8</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p:txBody>
          </p:sp>
        </mc:Choice>
        <mc:Fallback>
          <p:sp>
            <p:nvSpPr>
              <p:cNvPr id="4" name="QC_5_BD.43_2#f3b5c5e06.choices?pid=227fca8d6&amp;color=0,0,0&amp;vtp=1&amp;bbb=1"/>
              <p:cNvSpPr>
                <a:spLocks noRot="1" noChangeAspect="1" noMove="1" noResize="1" noEditPoints="1" noAdjustHandles="1" noChangeArrowheads="1" noChangeShapeType="1" noTextEdit="1"/>
              </p:cNvSpPr>
              <p:nvPr/>
            </p:nvSpPr>
            <p:spPr>
              <a:xfrm>
                <a:off x="612648" y="2080611"/>
                <a:ext cx="10963656" cy="2145030"/>
              </a:xfrm>
              <a:prstGeom prst="rect">
                <a:avLst/>
              </a:prstGeom>
              <a:blipFill rotWithShape="1">
                <a:blip r:embed="rId2"/>
                <a:stretch>
                  <a:fillRect l="-5" t="-16" r="2" b="-300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QC_5_AS.45_1#f3b5c5e06?pid=227fca8d6&amp;color=0,0,0&amp;vtp=1&amp;bbb=1&amp;hb=1"/>
              <p:cNvSpPr/>
              <p:nvPr/>
            </p:nvSpPr>
            <p:spPr>
              <a:xfrm>
                <a:off x="612648" y="4214211"/>
                <a:ext cx="10963656" cy="16851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设两球质量为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，碰前总动量</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𝑝</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𝑝</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𝑝</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kg</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，碰前总动能</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51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𝐸</m:t>
                        </m:r>
                      </m:e>
                      <m:sub>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k</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sSubSup>
                          <m:sSub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𝑝</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sub>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bSup>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sSubSup>
                          <m:sSub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𝑝</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sub>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bSup>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45</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den>
                    </m:f>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，碰后总动量</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𝑝</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𝑝</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，故B错误；碰后总动能</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𝐸</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b>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k</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𝐸</m:t>
                        </m:r>
                      </m:e>
                      <m:sub>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k</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，故C</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错误；</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对碰后</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速度的合理性分析可知，A、D正确。</a:t>
                </a:r>
                <a:endParaRPr lang="en-US" altLang="zh-CN" sz="2400" dirty="0"/>
              </a:p>
            </p:txBody>
          </p:sp>
        </mc:Choice>
        <mc:Fallback>
          <p:sp>
            <p:nvSpPr>
              <p:cNvPr id="5" name="QC_5_AS.45_1#f3b5c5e06?pid=227fca8d6&amp;color=0,0,0&amp;vtp=1&amp;bbb=1&amp;hb=1"/>
              <p:cNvSpPr>
                <a:spLocks noRot="1" noChangeAspect="1" noMove="1" noResize="1" noEditPoints="1" noAdjustHandles="1" noChangeArrowheads="1" noChangeShapeType="1" noTextEdit="1"/>
              </p:cNvSpPr>
              <p:nvPr/>
            </p:nvSpPr>
            <p:spPr>
              <a:xfrm>
                <a:off x="612648" y="4214211"/>
                <a:ext cx="10963656" cy="1685100"/>
              </a:xfrm>
              <a:prstGeom prst="rect">
                <a:avLst/>
              </a:prstGeom>
              <a:blipFill rotWithShape="1">
                <a:blip r:embed="rId3"/>
                <a:stretch>
                  <a:fillRect l="-5" t="-21" r="-2268" b="-3231"/>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animBg="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5_BD.46_1#8c9bc40e1?pid=227fca8d6&amp;color=0,0,0&amp;vtp=1&amp;bt=1&amp;bbb=1&amp;hb=1"/>
              <p:cNvSpPr/>
              <p:nvPr/>
            </p:nvSpPr>
            <p:spPr>
              <a:xfrm>
                <a:off x="612648" y="486000"/>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迁移应用2</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多选</a:t>
                </a: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（2024·海南海口模拟）</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如图所示，质量分别为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𝑘𝑚</m:t>
                    </m:r>
                  </m:oMath>
                </a14:m>
                <a:endParaRPr lang="zh-CN" altLang="en-US"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𝑘</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未知且</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𝑘</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的小球</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𝐶</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静止放置在光滑水平面上，一质量为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的小球</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从小球</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的左侧以速度</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水平向右运动。已知所有碰撞均为弹性碰撞，且碰撞时间极短，</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100" b="0" i="0" kern="0" spc="-9990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与</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只发生一次碰撞，则</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𝑘</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的值可能为(</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C_5_BD.46_1#8c9bc40e1?pid=227fca8d6&amp;color=0,0,0&amp;vtp=1&amp;bt=1&amp;bbb=1&amp;hb=1"/>
              <p:cNvSpPr>
                <a:spLocks noRot="1" noChangeAspect="1" noMove="1" noResize="1" noEditPoints="1" noAdjustHandles="1" noChangeArrowheads="1" noChangeShapeType="1" noTextEdit="1"/>
              </p:cNvSpPr>
              <p:nvPr/>
            </p:nvSpPr>
            <p:spPr>
              <a:xfrm>
                <a:off x="612648" y="486000"/>
                <a:ext cx="10963656" cy="2150999"/>
              </a:xfrm>
              <a:prstGeom prst="rect">
                <a:avLst/>
              </a:prstGeom>
              <a:blipFill rotWithShape="1">
                <a:blip r:embed="rId1"/>
                <a:stretch>
                  <a:fillRect l="-5" t="-10" r="2" b="-2723"/>
                </a:stretch>
              </a:blipFill>
            </p:spPr>
            <p:txBody>
              <a:bodyPr/>
              <a:lstStyle/>
              <a:p>
                <a:r>
                  <a:rPr lang="zh-CN" altLang="en-US">
                    <a:noFill/>
                  </a:rPr>
                  <a:t> </a:t>
                </a:r>
              </a:p>
            </p:txBody>
          </p:sp>
        </mc:Fallback>
      </mc:AlternateContent>
      <p:sp>
        <p:nvSpPr>
          <p:cNvPr id="3" name="QC_5_AN.47_1#8c9bc40e1.bracket?pid=227fca8d6&amp;color=0,0,0&amp;vpa=23&amp;vtp=1&amp;bbb=1"/>
          <p:cNvSpPr/>
          <p:nvPr/>
        </p:nvSpPr>
        <p:spPr>
          <a:xfrm>
            <a:off x="5853461" y="2150970"/>
            <a:ext cx="644525"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AB</a:t>
            </a:r>
            <a:endParaRPr lang="en-US" altLang="zh-CN" sz="2400" dirty="0"/>
          </a:p>
        </p:txBody>
      </p:sp>
      <p:pic>
        <p:nvPicPr>
          <p:cNvPr id="4" name="QC_5_BD.46_2#8c9bc40e1?pid=227fca8d6&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498848" y="2753711"/>
            <a:ext cx="3200400" cy="107899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5_BD.46_3#8c9bc40e1.choices?pid=227fca8d6&amp;color=0,0,0&amp;vtp=1&amp;bbb=1"/>
          <p:cNvSpPr/>
          <p:nvPr/>
        </p:nvSpPr>
        <p:spPr>
          <a:xfrm>
            <a:off x="612648" y="3960211"/>
            <a:ext cx="10963656" cy="474599"/>
          </a:xfrm>
          <a:prstGeom prst="rect">
            <a:avLst/>
          </a:prstGeom>
          <a:noFill/>
        </p:spPr>
        <p:txBody>
          <a:bodyPr wrap="none" lIns="0" tIns="0" rIns="0" bIns="0" rtlCol="0" anchor="t"/>
          <a:lstStyle/>
          <a:p>
            <a:pPr latinLnBrk="1">
              <a:lnSpc>
                <a:spcPts val="4200"/>
              </a:lnSpc>
              <a:tabLst>
                <a:tab pos="2918460" algn="l"/>
                <a:tab pos="5582920" algn="l"/>
                <a:tab pos="8489315" algn="l"/>
              </a:tabLst>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4.5</a:t>
            </a:r>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6</a:t>
            </a:r>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7.5</a:t>
            </a:r>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9</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5_AS.48_1#8c9bc40e1?pid=227fca8d6&amp;color=0,0,0&amp;vtp=1&amp;bt=1&amp;bbb=1&amp;hb=1"/>
              <p:cNvSpPr/>
              <p:nvPr/>
            </p:nvSpPr>
            <p:spPr>
              <a:xfrm>
                <a:off x="612648" y="486000"/>
                <a:ext cx="10963656" cy="46950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与</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碰撞过程，由动量守恒和机械能守恒可得</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6200"/>
                  </a:lnSpc>
                </a:pPr>
                <a14:m>
                  <m:oMath xmlns:m="http://schemas.openxmlformats.org/officeDocument/2006/math">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sSubSup>
                      <m:sSub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sub>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b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sSubSup>
                      <m:sSub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sub>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bSup>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，联立解得碰后</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的速度分别为</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62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zh-CN" altLang="en-US" sz="2400" b="0" i="0" kern="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与</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𝐶</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碰撞过程</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，由动量守恒和机械能守恒可得</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62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𝑘𝑚</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𝐶</m:t>
                        </m:r>
                      </m:sub>
                    </m:sSub>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up>
                    </m:sSup>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𝑘𝑚</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𝐶</m:t>
                        </m:r>
                      </m:sub>
                    </m:sSub>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，联立解得碰后</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100" b="0" i="0" kern="0" spc="-9990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51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的速度为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𝑘</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𝑘</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，为了保证</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与</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只发生一次碰撞</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，需要满足</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51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𝑘</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𝑘</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，由于</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𝑘</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&gt;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，则有</a:t>
                </a:r>
                <a14:m>
                  <m:oMath xmlns:m="http://schemas.openxmlformats.org/officeDocument/2006/math">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𝑘</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𝑘</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，联立解得</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&lt;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𝑘</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6</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，故选A、B。</a:t>
                </a:r>
                <a:endParaRPr lang="en-US" altLang="zh-CN" sz="2400" dirty="0"/>
              </a:p>
            </p:txBody>
          </p:sp>
        </mc:Choice>
        <mc:Fallback>
          <p:sp>
            <p:nvSpPr>
              <p:cNvPr id="2" name="QC_5_AS.48_1#8c9bc40e1?pid=227fca8d6&amp;color=0,0,0&amp;vtp=1&amp;bt=1&amp;bbb=1&amp;hb=1"/>
              <p:cNvSpPr>
                <a:spLocks noRot="1" noChangeAspect="1" noMove="1" noResize="1" noEditPoints="1" noAdjustHandles="1" noChangeArrowheads="1" noChangeShapeType="1" noTextEdit="1"/>
              </p:cNvSpPr>
              <p:nvPr/>
            </p:nvSpPr>
            <p:spPr>
              <a:xfrm>
                <a:off x="612648" y="486000"/>
                <a:ext cx="10963656" cy="4695000"/>
              </a:xfrm>
              <a:prstGeom prst="rect">
                <a:avLst/>
              </a:prstGeom>
              <a:blipFill rotWithShape="1">
                <a:blip r:embed="rId1"/>
                <a:stretch>
                  <a:fillRect l="-5" t="-5" r="2" b="-1162"/>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2#8d5389f60.fixed?pid=1dc554925&amp;color=0,0,0&amp;vtp=1&amp;bbb=1"/>
          <p:cNvSpPr/>
          <p:nvPr/>
        </p:nvSpPr>
        <p:spPr>
          <a:xfrm>
            <a:off x="0" y="1316736"/>
            <a:ext cx="12188952" cy="768096"/>
          </a:xfrm>
          <a:prstGeom prst="rect">
            <a:avLst/>
          </a:prstGeom>
          <a:noFill/>
        </p:spPr>
        <p:txBody>
          <a:bodyPr wrap="none" lIns="0" tIns="0" rIns="0" bIns="0" rtlCol="0" anchor="ctr"/>
          <a:lstStyle/>
          <a:p>
            <a:pPr algn="ctr" latinLnBrk="1">
              <a:lnSpc>
                <a:spcPts val="5400"/>
              </a:lnSpc>
            </a:pPr>
            <a:r>
              <a:rPr lang="en-US" altLang="zh-CN" sz="44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第七章</a:t>
            </a:r>
            <a:r>
              <a:rPr lang="en-US" altLang="zh-CN" sz="4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44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动量守恒定律</a:t>
            </a:r>
            <a:endParaRPr lang="en-US" altLang="zh-CN" sz="4400" dirty="0"/>
          </a:p>
        </p:txBody>
      </p:sp>
      <p:sp>
        <p:nvSpPr>
          <p:cNvPr id="3" name="C_2#8d5389f60"/>
          <p:cNvSpPr/>
          <p:nvPr/>
        </p:nvSpPr>
        <p:spPr>
          <a:xfrm>
            <a:off x="2670048" y="2450592"/>
            <a:ext cx="6766560" cy="9144"/>
          </a:xfrm>
          <a:prstGeom prst="line">
            <a:avLst/>
          </a:prstGeom>
          <a:noFill/>
          <a:ln w="28575">
            <a:solidFill>
              <a:srgbClr val="7F7F7F"/>
            </a:solidFill>
            <a:prstDash val="solid"/>
          </a:ln>
        </p:spPr>
        <p:txBody>
          <a:bodyPr/>
          <a:lstStyle/>
          <a:p>
            <a:endParaRPr lang="zh-CN" altLang="en-US"/>
          </a:p>
        </p:txBody>
      </p:sp>
      <p:sp>
        <p:nvSpPr>
          <p:cNvPr id="4" name="C_2#8d5389f60.fixed?pid=1dc554925&amp;color=0,0,0&amp;vtp=1&amp;bbb=1"/>
          <p:cNvSpPr/>
          <p:nvPr/>
        </p:nvSpPr>
        <p:spPr>
          <a:xfrm>
            <a:off x="0" y="2734056"/>
            <a:ext cx="12188952" cy="685800"/>
          </a:xfrm>
          <a:prstGeom prst="rect">
            <a:avLst/>
          </a:prstGeom>
          <a:noFill/>
        </p:spPr>
        <p:txBody>
          <a:bodyPr wrap="none" lIns="0" tIns="0" rIns="0" bIns="0" rtlCol="0" anchor="ctr"/>
          <a:lstStyle/>
          <a:p>
            <a:pPr algn="ctr" latinLnBrk="1">
              <a:lnSpc>
                <a:spcPts val="4200"/>
              </a:lnSpc>
            </a:pPr>
            <a:r>
              <a:rPr lang="en-US" altLang="zh-CN" sz="3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第2讲</a:t>
            </a:r>
            <a:r>
              <a:rPr lang="en-US" altLang="zh-CN" sz="3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动量守恒定律及其应用</a:t>
            </a:r>
            <a:endParaRPr lang="en-US" altLang="zh-CN" sz="3380" dirty="0"/>
          </a:p>
        </p:txBody>
      </p:sp>
    </p:spTree>
  </p:cSld>
  <p:clrMapOvr>
    <a:masterClrMapping/>
  </p:clrMapOvr>
  <p:transition>
    <p:split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757b56651?pid=d5e122fe9&amp;color=0,0,0&amp;vtp=1&amp;bt=1&amp;bbb=1"/>
          <p:cNvSpPr/>
          <p:nvPr/>
        </p:nvSpPr>
        <p:spPr>
          <a:xfrm>
            <a:off x="612648" y="486000"/>
            <a:ext cx="10963656" cy="1041400"/>
          </a:xfrm>
          <a:prstGeom prst="rect">
            <a:avLst/>
          </a:prstGeom>
          <a:noFill/>
        </p:spPr>
        <p:txBody>
          <a:bodyPr wrap="none" lIns="0" tIns="0" rIns="0" bIns="0" rtlCol="0" anchor="t"/>
          <a:lstStyle/>
          <a:p>
            <a:pPr algn="ctr" latinLnBrk="1">
              <a:lnSpc>
                <a:spcPts val="5200"/>
              </a:lnSpc>
            </a:pP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考点三</a:t>
            </a:r>
            <a:r>
              <a:rPr lang="en-US" altLang="zh-CN" sz="30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反冲和爆炸</a:t>
            </a:r>
            <a:r>
              <a:rPr lang="en-US" altLang="zh-CN" sz="30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人船模型</a:t>
            </a:r>
            <a:endParaRPr lang="en-US" altLang="zh-CN" sz="3000" dirty="0"/>
          </a:p>
        </p:txBody>
      </p:sp>
      <p:sp>
        <p:nvSpPr>
          <p:cNvPr id="3" name="C_5_BD#bfb9b9080?pid=757b56651&amp;color=0,0,0&amp;vtp=1&amp;bbb=1"/>
          <p:cNvSpPr/>
          <p:nvPr/>
        </p:nvSpPr>
        <p:spPr>
          <a:xfrm>
            <a:off x="612648" y="1146148"/>
            <a:ext cx="10963656" cy="995680"/>
          </a:xfrm>
          <a:prstGeom prst="rect">
            <a:avLst/>
          </a:prstGeom>
          <a:noFill/>
        </p:spPr>
        <p:txBody>
          <a:bodyPr wrap="none" lIns="0" tIns="0" rIns="0" bIns="0" rtlCol="0" anchor="t"/>
          <a:lstStyle/>
          <a:p>
            <a:pPr algn="l" latinLnBrk="1">
              <a:lnSpc>
                <a:spcPts val="49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考向1</a:t>
            </a:r>
            <a:r>
              <a:rPr lang="en-US" altLang="zh-CN" sz="28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反冲和爆炸</a:t>
            </a:r>
            <a:endParaRPr lang="en-US" altLang="zh-CN" sz="2800" dirty="0"/>
          </a:p>
        </p:txBody>
      </p:sp>
      <p:sp>
        <p:nvSpPr>
          <p:cNvPr id="4" name="P_6#4d06b57be?sp=1&amp;pid=bfb9b9080&amp;color=0,0,0&amp;vtp=1&amp;bbb=1"/>
          <p:cNvSpPr/>
          <p:nvPr/>
        </p:nvSpPr>
        <p:spPr>
          <a:xfrm>
            <a:off x="612648" y="1772596"/>
            <a:ext cx="10963656" cy="478600"/>
          </a:xfrm>
          <a:prstGeom prst="rect">
            <a:avLst/>
          </a:prstGeom>
          <a:noFill/>
        </p:spPr>
        <p:txBody>
          <a:bodyPr wrap="none" lIns="0" tIns="0" rIns="0" bIns="0" rtlCol="0" anchor="t"/>
          <a:lstStyle/>
          <a:p>
            <a:pPr algn="l" latinLnBrk="1">
              <a:lnSpc>
                <a:spcPts val="42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1.反冲运动的三点说明</a:t>
            </a:r>
            <a:endParaRPr lang="en-US" altLang="zh-CN" sz="2400" dirty="0"/>
          </a:p>
        </p:txBody>
      </p:sp>
      <p:graphicFrame>
        <p:nvGraphicFramePr>
          <p:cNvPr id="36" name="P_6_BD#4d06b57be?colgroup=7,27&amp;pid=bfb9b9080&amp;color=0,0,0&amp;vtp=1&amp;bbb=1&amp;hb=1"/>
          <p:cNvGraphicFramePr>
            <a:graphicFrameLocks noGrp="1"/>
          </p:cNvGraphicFramePr>
          <p:nvPr/>
        </p:nvGraphicFramePr>
        <p:xfrm>
          <a:off x="612648" y="2382237"/>
          <a:ext cx="10963656" cy="2447544"/>
        </p:xfrm>
        <a:graphic>
          <a:graphicData uri="http://schemas.openxmlformats.org/drawingml/2006/table">
            <a:tbl>
              <a:tblPr/>
              <a:tblGrid>
                <a:gridCol w="2304288"/>
                <a:gridCol w="8659368"/>
              </a:tblGrid>
              <a:tr h="498856">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作用原理</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反冲运动是系统内物体之间的作用力和反作用力产生的效果</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74344">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动量守恒</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反冲运动中系统不受外力或内力远大于外力</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所以反冲运动遵</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l"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循动量守恒定律</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74344">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机械能增加</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反冲运动中</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由于有其他形式的能转化为机械能</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所以系统的</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l"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机械能增加</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4d06b57be?sp=1&amp;pid=bfb9b9080&amp;color=0,0,0&amp;vtp=1&amp;bt=1&amp;bbb=1"/>
          <p:cNvSpPr/>
          <p:nvPr/>
        </p:nvSpPr>
        <p:spPr>
          <a:xfrm>
            <a:off x="612648" y="486000"/>
            <a:ext cx="10963656" cy="478600"/>
          </a:xfrm>
          <a:prstGeom prst="rect">
            <a:avLst/>
          </a:prstGeom>
          <a:noFill/>
        </p:spPr>
        <p:txBody>
          <a:bodyPr wrap="none" lIns="0" tIns="0" rIns="0" bIns="0" rtlCol="0" anchor="t"/>
          <a:lstStyle/>
          <a:p>
            <a:pPr algn="l" latinLnBrk="1">
              <a:lnSpc>
                <a:spcPts val="42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2.爆炸现象的三个规律</a:t>
            </a:r>
            <a:endParaRPr lang="en-US" altLang="zh-CN" sz="2400" dirty="0"/>
          </a:p>
        </p:txBody>
      </p:sp>
      <p:graphicFrame>
        <p:nvGraphicFramePr>
          <p:cNvPr id="37" name="P_6_BD#4d06b57be?colgroup=5,29&amp;pid=bfb9b9080&amp;color=0,0,0&amp;vtp=1&amp;bbb=1&amp;hb=1"/>
          <p:cNvGraphicFramePr>
            <a:graphicFrameLocks noGrp="1"/>
          </p:cNvGraphicFramePr>
          <p:nvPr/>
        </p:nvGraphicFramePr>
        <p:xfrm>
          <a:off x="612648" y="1103982"/>
          <a:ext cx="10963656" cy="2923032"/>
        </p:xfrm>
        <a:graphic>
          <a:graphicData uri="http://schemas.openxmlformats.org/drawingml/2006/table">
            <a:tbl>
              <a:tblPr/>
              <a:tblGrid>
                <a:gridCol w="1755648"/>
                <a:gridCol w="9208008"/>
              </a:tblGrid>
              <a:tr h="974344">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动量守恒</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爆炸时物体间的相互作用力远远大于受到的外力</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所以在爆炸过程</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l"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中</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系统的总动量守恒</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74344">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机械能增加</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在爆炸过程中</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有其他形式的能量（如化学能）转化为机械能</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所</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l"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以系统的机械能增加</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74344">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位置不变</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爆炸的时间极短</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因而作用过程中物体产生的位移很小</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可以认为</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l"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爆炸后各部分仍然从爆炸前的位置以新的动量开始运动</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6_BD.49_1#f39f8fff0?pid=bfb9b9080&amp;color=0,0,0&amp;vtp=1&amp;bt=1&amp;bbb=1&amp;hb=1"/>
              <p:cNvSpPr/>
              <p:nvPr/>
            </p:nvSpPr>
            <p:spPr>
              <a:xfrm>
                <a:off x="612648" y="486000"/>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例2</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某电影中，航天员在太空中与飞船之间相距</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7</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飞船无法实施救援活动，</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为了靠近飞船</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，航天员剪破自己的航天服，反向喷出气体使自己飞向飞船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。假设</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气体能以</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的速度喷出，航天员连同装备共</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100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，开始时航天员和飞船保</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持相对静止</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，航天员必须在</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100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内到达飞船，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喷出气体的质量至少为(</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C_6_BD.49_1#f39f8fff0?pid=bfb9b9080&amp;color=0,0,0&amp;vtp=1&amp;bt=1&amp;bbb=1&amp;hb=1"/>
              <p:cNvSpPr>
                <a:spLocks noRot="1" noChangeAspect="1" noMove="1" noResize="1" noEditPoints="1" noAdjustHandles="1" noChangeArrowheads="1" noChangeShapeType="1" noTextEdit="1"/>
              </p:cNvSpPr>
              <p:nvPr/>
            </p:nvSpPr>
            <p:spPr>
              <a:xfrm>
                <a:off x="612648" y="486000"/>
                <a:ext cx="10963656" cy="2150999"/>
              </a:xfrm>
              <a:prstGeom prst="rect">
                <a:avLst/>
              </a:prstGeom>
              <a:blipFill rotWithShape="1">
                <a:blip r:embed="rId1"/>
                <a:stretch>
                  <a:fillRect l="-5" t="-10" r="2" b="-2723"/>
                </a:stretch>
              </a:blipFill>
            </p:spPr>
            <p:txBody>
              <a:bodyPr/>
              <a:lstStyle/>
              <a:p>
                <a:r>
                  <a:rPr lang="zh-CN" altLang="en-US">
                    <a:noFill/>
                  </a:rPr>
                  <a:t> </a:t>
                </a:r>
              </a:p>
            </p:txBody>
          </p:sp>
        </mc:Fallback>
      </mc:AlternateContent>
      <p:sp>
        <p:nvSpPr>
          <p:cNvPr id="3" name="QC_6_AN.50_1#f39f8fff0.bracket?pid=bfb9b9080&amp;color=0,0,0&amp;vpa=24&amp;vtp=1"/>
          <p:cNvSpPr/>
          <p:nvPr/>
        </p:nvSpPr>
        <p:spPr>
          <a:xfrm>
            <a:off x="10095580" y="2150970"/>
            <a:ext cx="423863"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B</a:t>
            </a:r>
            <a:endParaRPr lang="en-US" altLang="zh-CN" sz="2400" dirty="0"/>
          </a:p>
        </p:txBody>
      </p:sp>
      <mc:AlternateContent xmlns:mc="http://schemas.openxmlformats.org/markup-compatibility/2006">
        <mc:Choice xmlns:a14="http://schemas.microsoft.com/office/drawing/2010/main" Requires="a14">
          <p:sp>
            <p:nvSpPr>
              <p:cNvPr id="4" name="QC_6_BD.49_2#f39f8fff0.choices?pid=bfb9b9080&amp;color=0,0,0&amp;vtp=1&amp;bbb=1"/>
              <p:cNvSpPr/>
              <p:nvPr/>
            </p:nvSpPr>
            <p:spPr>
              <a:xfrm>
                <a:off x="612648" y="2682654"/>
                <a:ext cx="10963656" cy="467805"/>
              </a:xfrm>
              <a:prstGeom prst="rect">
                <a:avLst/>
              </a:prstGeom>
              <a:noFill/>
            </p:spPr>
            <p:txBody>
              <a:bodyPr wrap="none" lIns="0" tIns="0" rIns="0" bIns="0" rtlCol="0" anchor="t"/>
              <a:lstStyle/>
              <a:p>
                <a:pPr latinLnBrk="1">
                  <a:lnSpc>
                    <a:spcPts val="4200"/>
                  </a:lnSpc>
                  <a:tabLst>
                    <a:tab pos="2721610" algn="l"/>
                    <a:tab pos="5582920" algn="l"/>
                    <a:tab pos="8292465" algn="l"/>
                  </a:tabLst>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oMath>
                </a14:m>
                <a:r>
                  <a:rPr lang="en-US" altLang="zh-CN" sz="24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p:txBody>
          </p:sp>
        </mc:Choice>
        <mc:Fallback>
          <p:sp>
            <p:nvSpPr>
              <p:cNvPr id="4" name="QC_6_BD.49_2#f39f8fff0.choices?pid=bfb9b9080&amp;color=0,0,0&amp;vtp=1&amp;bbb=1"/>
              <p:cNvSpPr>
                <a:spLocks noRot="1" noChangeAspect="1" noMove="1" noResize="1" noEditPoints="1" noAdjustHandles="1" noChangeArrowheads="1" noChangeShapeType="1" noTextEdit="1"/>
              </p:cNvSpPr>
              <p:nvPr/>
            </p:nvSpPr>
            <p:spPr>
              <a:xfrm>
                <a:off x="612648" y="2682654"/>
                <a:ext cx="10963656" cy="467805"/>
              </a:xfrm>
              <a:prstGeom prst="rect">
                <a:avLst/>
              </a:prstGeom>
              <a:blipFill rotWithShape="1">
                <a:blip r:embed="rId2"/>
                <a:stretch>
                  <a:fillRect l="-5" t="-88" r="2" b="-139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QC_6_AS.51_1#f39f8fff0?pid=bfb9b9080&amp;color=0,0,0&amp;vtp=1&amp;bbb=1&amp;hb=1"/>
              <p:cNvSpPr/>
              <p:nvPr/>
            </p:nvSpPr>
            <p:spPr>
              <a:xfrm>
                <a:off x="612648" y="3161381"/>
                <a:ext cx="10963656" cy="21550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设航天员反冲获得的最小速度为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𝑢</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，则有</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𝑢</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7</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5</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100</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075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，设</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喷出气体的质量为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，航天员连同装备的质量为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𝑀</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喷出气体的过程系统动量守恒，</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以气体喷出的速度方向为正方向</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，由动量守恒定律得</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𝑀</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𝑢</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，解得</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kg</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，故选项B正确。</a:t>
                </a:r>
                <a:endParaRPr lang="en-US" altLang="zh-CN" sz="2400" dirty="0"/>
              </a:p>
            </p:txBody>
          </p:sp>
        </mc:Choice>
        <mc:Fallback>
          <p:sp>
            <p:nvSpPr>
              <p:cNvPr id="5" name="QC_6_AS.51_1#f39f8fff0?pid=bfb9b9080&amp;color=0,0,0&amp;vtp=1&amp;bbb=1&amp;hb=1"/>
              <p:cNvSpPr>
                <a:spLocks noRot="1" noChangeAspect="1" noMove="1" noResize="1" noEditPoints="1" noAdjustHandles="1" noChangeArrowheads="1" noChangeShapeType="1" noTextEdit="1"/>
              </p:cNvSpPr>
              <p:nvPr/>
            </p:nvSpPr>
            <p:spPr>
              <a:xfrm>
                <a:off x="612648" y="3161381"/>
                <a:ext cx="10963656" cy="2155000"/>
              </a:xfrm>
              <a:prstGeom prst="rect">
                <a:avLst/>
              </a:prstGeom>
              <a:blipFill rotWithShape="1">
                <a:blip r:embed="rId3"/>
                <a:stretch>
                  <a:fillRect l="-5" t="-16" r="-2766" b="-2527"/>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animBg="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6_BD.52_1#d13ee0fb0?pid=bfb9b9080&amp;color=0,0,0&amp;vtp=1&amp;bt=1&amp;bbb=1&amp;hb=1"/>
              <p:cNvSpPr/>
              <p:nvPr/>
            </p:nvSpPr>
            <p:spPr>
              <a:xfrm>
                <a:off x="612648" y="486000"/>
                <a:ext cx="10963656" cy="32685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迁移应用3</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（2021·浙江1月选考卷·12，3分）</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在爆炸实验基地有一发射塔</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，发射塔</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正下方的水平地面上安装有声音记录仪</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。爆炸物自发射塔竖直向上发射</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，上升到</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空中最高点时炸裂成质量之比为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、初速度均沿水平方向的两个碎块</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。遥控器引</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爆瞬间开始计时</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，在</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末和</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6</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末先后记录到从空气中传来的碎块撞击地面的响声。</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已知声音在空气中的传播速度为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340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，忽略空气阻力，</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𝑔</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取</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。下列说法</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正确的是(</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C_6_BD.52_1#d13ee0fb0?pid=bfb9b9080&amp;color=0,0,0&amp;vtp=1&amp;bt=1&amp;bbb=1&amp;hb=1"/>
              <p:cNvSpPr>
                <a:spLocks noRot="1" noChangeAspect="1" noMove="1" noResize="1" noEditPoints="1" noAdjustHandles="1" noChangeArrowheads="1" noChangeShapeType="1" noTextEdit="1"/>
              </p:cNvSpPr>
              <p:nvPr/>
            </p:nvSpPr>
            <p:spPr>
              <a:xfrm>
                <a:off x="612648" y="486000"/>
                <a:ext cx="10963656" cy="3268599"/>
              </a:xfrm>
              <a:prstGeom prst="rect">
                <a:avLst/>
              </a:prstGeom>
              <a:blipFill rotWithShape="1">
                <a:blip r:embed="rId1"/>
                <a:stretch>
                  <a:fillRect l="-5" t="-7" r="-1984" b="-1792"/>
                </a:stretch>
              </a:blipFill>
            </p:spPr>
            <p:txBody>
              <a:bodyPr/>
              <a:lstStyle/>
              <a:p>
                <a:r>
                  <a:rPr lang="zh-CN" altLang="en-US">
                    <a:noFill/>
                  </a:rPr>
                  <a:t> </a:t>
                </a:r>
              </a:p>
            </p:txBody>
          </p:sp>
        </mc:Fallback>
      </mc:AlternateContent>
      <p:sp>
        <p:nvSpPr>
          <p:cNvPr id="3" name="QC_6_AN.53_1#d13ee0fb0.bracket?pid=bfb9b9080&amp;color=0,0,0&amp;vpa=25&amp;vtp=1"/>
          <p:cNvSpPr/>
          <p:nvPr/>
        </p:nvSpPr>
        <p:spPr>
          <a:xfrm>
            <a:off x="2077117" y="3268570"/>
            <a:ext cx="423863"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B</a:t>
            </a:r>
            <a:endParaRPr lang="en-US" altLang="zh-CN" sz="2400" dirty="0"/>
          </a:p>
        </p:txBody>
      </p:sp>
      <mc:AlternateContent xmlns:mc="http://schemas.openxmlformats.org/markup-compatibility/2006">
        <mc:Choice xmlns:a14="http://schemas.microsoft.com/office/drawing/2010/main" Requires="a14">
          <p:sp>
            <p:nvSpPr>
              <p:cNvPr id="4" name="QC_6_BD.52_2#d13ee0fb0.choices?pid=bfb9b9080&amp;color=0,0,0&amp;vtp=1&amp;bbb=1"/>
              <p:cNvSpPr/>
              <p:nvPr/>
            </p:nvSpPr>
            <p:spPr>
              <a:xfrm>
                <a:off x="612648" y="3718911"/>
                <a:ext cx="10963656" cy="214503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两碎块的位移大小之比为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爆炸物的爆炸点离地面高度为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80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爆炸后质量大的碎块的初速度为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68</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爆炸后两碎块落地点之间的水平距离为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340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p:txBody>
          </p:sp>
        </mc:Choice>
        <mc:Fallback>
          <p:sp>
            <p:nvSpPr>
              <p:cNvPr id="4" name="QC_6_BD.52_2#d13ee0fb0.choices?pid=bfb9b9080&amp;color=0,0,0&amp;vtp=1&amp;bbb=1"/>
              <p:cNvSpPr>
                <a:spLocks noRot="1" noChangeAspect="1" noMove="1" noResize="1" noEditPoints="1" noAdjustHandles="1" noChangeArrowheads="1" noChangeShapeType="1" noTextEdit="1"/>
              </p:cNvSpPr>
              <p:nvPr/>
            </p:nvSpPr>
            <p:spPr>
              <a:xfrm>
                <a:off x="612648" y="3718911"/>
                <a:ext cx="10963656" cy="2145030"/>
              </a:xfrm>
              <a:prstGeom prst="rect">
                <a:avLst/>
              </a:prstGeom>
              <a:blipFill rotWithShape="1">
                <a:blip r:embed="rId2"/>
                <a:stretch>
                  <a:fillRect l="-5" t="-16" r="2" b="-3003"/>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6_AS.54_1#d13ee0fb0?pid=bfb9b9080&amp;color=0,0,0&amp;vtp=1&amp;bt=1&amp;bbb=1&amp;hb=1"/>
              <p:cNvSpPr/>
              <p:nvPr/>
            </p:nvSpPr>
            <p:spPr>
              <a:xfrm>
                <a:off x="612648" y="486000"/>
                <a:ext cx="10963656" cy="3878517"/>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根据动量守恒有</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，若</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，则两碎块速度之比</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。由于从同一高度做平抛运动，故在空中运动时间相等</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，设平抛运动</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时间为</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，有</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aseline="-10000">
                            <a:solidFill>
                              <a:srgbClr val="FF0000"/>
                            </a:solidFill>
                            <a:latin typeface="Cambria Math" panose="02040503050406030204" pitchFamily="18" charset="0"/>
                          </a:rPr>
                          <m:t>声</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aseline="-10000">
                            <a:solidFill>
                              <a:srgbClr val="FF0000"/>
                            </a:solidFill>
                            <a:latin typeface="Cambria Math" panose="02040503050406030204" pitchFamily="18" charset="0"/>
                          </a:rPr>
                          <m:t>声</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6</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，联立解得</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85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170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，两碎块的水平位移大小分别为</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340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680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，爆炸后两碎块落地点之间的水平距离为</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020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爆炸点离地面高度</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ℎ</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𝑔</m:t>
                    </m:r>
                    <m:sSubSup>
                      <m:sSub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b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80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，B正确，C、D错误</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。由于碎块的位移大小</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7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𝑠</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ad>
                      <m:radPr>
                        <m:degHide m:val="on"/>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radPr>
                      <m:deg/>
                      <m:e>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ℎ</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e>
                    </m:rad>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，故两碎块的位移大小之比</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𝑠</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𝑠</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，A错误。</a:t>
                </a:r>
                <a:endParaRPr lang="en-US" altLang="zh-CN" sz="2400" dirty="0"/>
              </a:p>
            </p:txBody>
          </p:sp>
        </mc:Choice>
        <mc:Fallback>
          <p:sp>
            <p:nvSpPr>
              <p:cNvPr id="2" name="QC_6_AS.54_1#d13ee0fb0?pid=bfb9b9080&amp;color=0,0,0&amp;vtp=1&amp;bt=1&amp;bbb=1&amp;hb=1"/>
              <p:cNvSpPr>
                <a:spLocks noRot="1" noChangeAspect="1" noMove="1" noResize="1" noEditPoints="1" noAdjustHandles="1" noChangeArrowheads="1" noChangeShapeType="1" noTextEdit="1"/>
              </p:cNvSpPr>
              <p:nvPr/>
            </p:nvSpPr>
            <p:spPr>
              <a:xfrm>
                <a:off x="612648" y="486000"/>
                <a:ext cx="10963656" cy="3878517"/>
              </a:xfrm>
              <a:prstGeom prst="rect">
                <a:avLst/>
              </a:prstGeom>
              <a:blipFill rotWithShape="1">
                <a:blip r:embed="rId1"/>
                <a:stretch>
                  <a:fillRect l="-5" t="-6" r="2" b="-1830"/>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bd1b19aa7?pid=757b56651&amp;color=0,0,0&amp;vtp=1&amp;bt=1&amp;bbb=1"/>
          <p:cNvSpPr/>
          <p:nvPr/>
        </p:nvSpPr>
        <p:spPr>
          <a:xfrm>
            <a:off x="612648" y="486000"/>
            <a:ext cx="10963656" cy="566992"/>
          </a:xfrm>
          <a:prstGeom prst="rect">
            <a:avLst/>
          </a:prstGeom>
          <a:noFill/>
        </p:spPr>
        <p:txBody>
          <a:bodyPr wrap="none" lIns="0" tIns="0" rIns="0" bIns="0" rtlCol="0" anchor="t"/>
          <a:lstStyle/>
          <a:p>
            <a:pPr algn="l" latinLnBrk="1">
              <a:lnSpc>
                <a:spcPts val="49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考向2</a:t>
            </a:r>
            <a:r>
              <a:rPr lang="en-US" altLang="zh-CN" sz="28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人船模型</a:t>
            </a:r>
            <a:endParaRPr lang="en-US" altLang="zh-CN" sz="2800" dirty="0"/>
          </a:p>
        </p:txBody>
      </p:sp>
      <p:sp>
        <p:nvSpPr>
          <p:cNvPr id="3" name="P_6#ada05f4ad?sp=1&amp;pid=bd1b19aa7&amp;color=0,0,0&amp;vtp=1&amp;bbb=1"/>
          <p:cNvSpPr/>
          <p:nvPr/>
        </p:nvSpPr>
        <p:spPr>
          <a:xfrm>
            <a:off x="612648" y="1105846"/>
            <a:ext cx="10963656" cy="478600"/>
          </a:xfrm>
          <a:prstGeom prst="rect">
            <a:avLst/>
          </a:prstGeom>
          <a:noFill/>
        </p:spPr>
        <p:txBody>
          <a:bodyPr wrap="none" lIns="0" tIns="0" rIns="0" bIns="0" rtlCol="0" anchor="t"/>
          <a:lstStyle/>
          <a:p>
            <a:pPr algn="l" latinLnBrk="1">
              <a:lnSpc>
                <a:spcPts val="42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1.人船模型特点</a:t>
            </a:r>
            <a:endParaRPr lang="en-US" altLang="zh-CN" sz="2400" dirty="0"/>
          </a:p>
        </p:txBody>
      </p:sp>
      <mc:AlternateContent xmlns:mc="http://schemas.openxmlformats.org/markup-compatibility/2006" xmlns:a14="http://schemas.microsoft.com/office/drawing/2010/main">
        <mc:Choice Requires="a14">
          <p:graphicFrame>
            <p:nvGraphicFramePr>
              <p:cNvPr id="41" name="P_6_BD#ada05f4ad?colgroup=3,31&amp;pid=bd1b19aa7&amp;color=0,0,0&amp;vtp=1&amp;bbb=1&amp;hb=1"/>
              <p:cNvGraphicFramePr>
                <a:graphicFrameLocks noGrp="1"/>
              </p:cNvGraphicFramePr>
              <p:nvPr/>
            </p:nvGraphicFramePr>
            <p:xfrm>
              <a:off x="612648" y="1715487"/>
              <a:ext cx="10963656" cy="4730115"/>
            </p:xfrm>
            <a:graphic>
              <a:graphicData uri="http://schemas.openxmlformats.org/drawingml/2006/table">
                <a:tbl>
                  <a:tblPr/>
                  <a:tblGrid>
                    <a:gridCol w="1316736"/>
                    <a:gridCol w="9646920"/>
                  </a:tblGrid>
                  <a:tr h="1240663">
                    <a:tc>
                      <a:txBody>
                        <a:bodyPr/>
                        <a:lstStyle/>
                        <a:p>
                          <a:pPr marL="0" indent="0"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运动情</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境</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10400"/>
                            </a:lnSpc>
                          </a:pPr>
                          <a:r>
                            <a:rPr lang="en-US" altLang="zh-CN" sz="5850" b="0" i="0" kern="0" spc="-9990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_</a:t>
                          </a:r>
                          <a:r>
                            <a:rPr lang="en-US" altLang="zh-CN" sz="900" b="0" i="0" kern="0" spc="0">
                              <a:solidFill>
                                <a:srgbClr val="FFFFFF"/>
                              </a:solidFill>
                              <a:latin typeface="宋体" panose="02010600030101010101" pitchFamily="2" charset="-122"/>
                              <a:ea typeface="微软雅黑" panose="020B0503020204020204" pitchFamily="34" charset="-122"/>
                              <a:cs typeface="Times New Roman" panose="02020603050405020304" pitchFamily="34" charset="-120"/>
                            </a:rPr>
                            <a:t>_______________________________________________</a:t>
                          </a:r>
                          <a:endParaRPr lang="en-US" altLang="zh-CN" sz="900" spc="0" dirty="0">
                            <a:latin typeface="宋体"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04113">
                    <a:tc>
                      <a:txBody>
                        <a:bodyPr/>
                        <a:lstStyle/>
                        <a:p>
                          <a:pPr marL="0" indent="0"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满足规</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律</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动量守恒定律</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spc="-100" baseline="-10000">
                                      <a:solidFill>
                                        <a:srgbClr val="000000"/>
                                      </a:solidFill>
                                      <a:latin typeface="Cambria Math" panose="02040503050406030204" pitchFamily="18" charset="0"/>
                                    </a:rPr>
                                    <m:t>人</m:t>
                                  </m:r>
                                </m:sub>
                              </m:sSub>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spc="-100" baseline="-10000">
                                      <a:solidFill>
                                        <a:srgbClr val="000000"/>
                                      </a:solidFill>
                                      <a:latin typeface="Cambria Math" panose="02040503050406030204" pitchFamily="18" charset="0"/>
                                    </a:rPr>
                                    <m:t>人</m:t>
                                  </m:r>
                                </m:sub>
                              </m:sSub>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spc="-100" baseline="-10000">
                                      <a:solidFill>
                                        <a:srgbClr val="000000"/>
                                      </a:solidFill>
                                      <a:latin typeface="Cambria Math" panose="02040503050406030204" pitchFamily="18" charset="0"/>
                                    </a:rPr>
                                    <m:t>船</m:t>
                                  </m:r>
                                </m:sub>
                              </m:sSub>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spc="-100" baseline="-10000">
                                      <a:solidFill>
                                        <a:srgbClr val="000000"/>
                                      </a:solidFill>
                                      <a:latin typeface="Cambria Math" panose="02040503050406030204" pitchFamily="18" charset="0"/>
                                    </a:rPr>
                                    <m:t>船</m:t>
                                  </m:r>
                                </m:sub>
                              </m:sSub>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699895">
                    <a:tc>
                      <a:txBody>
                        <a:bodyPr/>
                        <a:lstStyle/>
                        <a:p>
                          <a:pPr marL="0" indent="0"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运动特</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人动船动</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人静船静</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人快船快</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人慢船慢</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人右船左</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人与船的位移</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indent="0" algn="l" latinLnBrk="1" hangingPunct="0">
                            <a:lnSpc>
                              <a:spcPts val="38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比等于质量比的倒数</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人与船的平均速度（瞬时速度</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）比等于质量比的</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l" latinLnBrk="1" hangingPunct="0">
                            <a:lnSpc>
                              <a:spcPts val="55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倒数</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即</a:t>
                          </a:r>
                          <a14:m>
                            <m:oMath xmlns:m="http://schemas.openxmlformats.org/officeDocument/2006/math">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spc="-100" baseline="-10000">
                                          <a:solidFill>
                                            <a:srgbClr val="000000"/>
                                          </a:solidFill>
                                          <a:latin typeface="Cambria Math" panose="02040503050406030204" pitchFamily="18" charset="0"/>
                                        </a:rPr>
                                        <m:t>人</m:t>
                                      </m:r>
                                    </m:sub>
                                  </m:sSub>
                                </m:num>
                                <m:den>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spc="-100" baseline="-10000">
                                          <a:solidFill>
                                            <a:srgbClr val="000000"/>
                                          </a:solidFill>
                                          <a:latin typeface="Cambria Math" panose="02040503050406030204" pitchFamily="18" charset="0"/>
                                        </a:rPr>
                                        <m:t>船</m:t>
                                      </m:r>
                                    </m:sub>
                                  </m:sSub>
                                </m:den>
                              </m:f>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spc="-100" baseline="-10000">
                                          <a:solidFill>
                                            <a:srgbClr val="000000"/>
                                          </a:solidFill>
                                          <a:latin typeface="Cambria Math" panose="02040503050406030204" pitchFamily="18" charset="0"/>
                                        </a:rPr>
                                        <m:t>人</m:t>
                                      </m:r>
                                    </m:sub>
                                  </m:sSub>
                                </m:num>
                                <m:den>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spc="-100" baseline="-10000">
                                          <a:solidFill>
                                            <a:srgbClr val="000000"/>
                                          </a:solidFill>
                                          <a:latin typeface="Cambria Math" panose="02040503050406030204" pitchFamily="18" charset="0"/>
                                        </a:rPr>
                                        <m:t>船</m:t>
                                      </m:r>
                                    </m:sub>
                                  </m:sSub>
                                </m:den>
                              </m:f>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spc="-100" baseline="-10000">
                                          <a:solidFill>
                                            <a:srgbClr val="000000"/>
                                          </a:solidFill>
                                          <a:latin typeface="Cambria Math" panose="02040503050406030204" pitchFamily="18" charset="0"/>
                                        </a:rPr>
                                        <m:t>船</m:t>
                                      </m:r>
                                    </m:sub>
                                  </m:sSub>
                                </m:num>
                                <m:den>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spc="-100" baseline="-10000">
                                          <a:solidFill>
                                            <a:srgbClr val="000000"/>
                                          </a:solidFill>
                                          <a:latin typeface="Cambria Math" panose="02040503050406030204" pitchFamily="18" charset="0"/>
                                        </a:rPr>
                                        <m:t>人</m:t>
                                      </m:r>
                                    </m:sub>
                                  </m:sSub>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885317">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结论</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5500"/>
                            </a:lnSpc>
                          </a:pPr>
                          <a14:m>
                            <m:oMath xmlns:m="http://schemas.openxmlformats.org/officeDocument/2006/math">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spc="-100" baseline="-10000">
                                      <a:solidFill>
                                        <a:srgbClr val="000000"/>
                                      </a:solidFill>
                                      <a:latin typeface="Cambria Math" panose="02040503050406030204" pitchFamily="18" charset="0"/>
                                    </a:rPr>
                                    <m:t>人</m:t>
                                  </m:r>
                                </m:sub>
                              </m:sSub>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spc="-100" baseline="-10000">
                                          <a:solidFill>
                                            <a:srgbClr val="000000"/>
                                          </a:solidFill>
                                          <a:latin typeface="Cambria Math" panose="02040503050406030204" pitchFamily="18" charset="0"/>
                                        </a:rPr>
                                        <m:t>船</m:t>
                                      </m:r>
                                    </m:sub>
                                  </m:sSub>
                                </m:num>
                                <m:den>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spc="-100" baseline="-10000">
                                          <a:solidFill>
                                            <a:srgbClr val="000000"/>
                                          </a:solidFill>
                                          <a:latin typeface="Cambria Math" panose="02040503050406030204" pitchFamily="18" charset="0"/>
                                        </a:rPr>
                                        <m:t>人</m:t>
                                      </m:r>
                                    </m:sub>
                                  </m:sSub>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spc="-100" baseline="-10000">
                                          <a:solidFill>
                                            <a:srgbClr val="000000"/>
                                          </a:solidFill>
                                          <a:latin typeface="Cambria Math" panose="02040503050406030204" pitchFamily="18" charset="0"/>
                                        </a:rPr>
                                        <m:t>船</m:t>
                                      </m:r>
                                    </m:sub>
                                  </m:sSub>
                                </m:den>
                              </m:f>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𝐿</m:t>
                              </m:r>
                            </m:oMath>
                          </a14:m>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spc="-100" baseline="-10000">
                                      <a:solidFill>
                                        <a:srgbClr val="000000"/>
                                      </a:solidFill>
                                      <a:latin typeface="Cambria Math" panose="02040503050406030204" pitchFamily="18" charset="0"/>
                                    </a:rPr>
                                    <m:t>船</m:t>
                                  </m:r>
                                </m:sub>
                              </m:sSub>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spc="-100" baseline="-10000">
                                          <a:solidFill>
                                            <a:srgbClr val="000000"/>
                                          </a:solidFill>
                                          <a:latin typeface="Cambria Math" panose="02040503050406030204" pitchFamily="18" charset="0"/>
                                        </a:rPr>
                                        <m:t>人</m:t>
                                      </m:r>
                                    </m:sub>
                                  </m:sSub>
                                </m:num>
                                <m:den>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spc="-100" baseline="-10000">
                                          <a:solidFill>
                                            <a:srgbClr val="000000"/>
                                          </a:solidFill>
                                          <a:latin typeface="Cambria Math" panose="02040503050406030204" pitchFamily="18" charset="0"/>
                                        </a:rPr>
                                        <m:t>人</m:t>
                                      </m:r>
                                    </m:sub>
                                  </m:sSub>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spc="-100" baseline="-10000">
                                          <a:solidFill>
                                            <a:srgbClr val="000000"/>
                                          </a:solidFill>
                                          <a:latin typeface="Cambria Math" panose="02040503050406030204" pitchFamily="18" charset="0"/>
                                        </a:rPr>
                                        <m:t>船</m:t>
                                      </m:r>
                                    </m:sub>
                                  </m:sSub>
                                </m:den>
                              </m:f>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𝐿</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mc:Choice>
        <mc:Fallback xmlns="">
          <p:graphicFrame>
            <p:nvGraphicFramePr>
              <p:cNvPr id="41" name="P_6_BD#ada05f4ad?colgroup=3,31&amp;pid=bd1b19aa7&amp;color=0,0,0&amp;vtp=1&amp;bbb=1&amp;hb=1"/>
              <p:cNvGraphicFramePr>
                <a:graphicFrameLocks noGrp="1"/>
              </p:cNvGraphicFramePr>
              <p:nvPr/>
            </p:nvGraphicFramePr>
            <p:xfrm>
              <a:off x="612648" y="1715487"/>
              <a:ext cx="10963656" cy="4730115"/>
            </p:xfrm>
            <a:graphic>
              <a:graphicData uri="http://schemas.openxmlformats.org/drawingml/2006/table">
                <a:tbl>
                  <a:tblPr/>
                  <a:tblGrid>
                    <a:gridCol w="1316736"/>
                    <a:gridCol w="9646920"/>
                  </a:tblGrid>
                  <a:tr h="1240663">
                    <a:tc>
                      <a:txBody>
                        <a:bodyPr/>
                        <a:lstStyle/>
                        <a:p>
                          <a:pPr marL="0" indent="0"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运动情</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境</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10400"/>
                            </a:lnSpc>
                          </a:pPr>
                          <a:r>
                            <a:rPr lang="en-US" altLang="zh-CN" sz="5850" b="0" i="0" kern="0" spc="-9990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_</a:t>
                          </a:r>
                          <a:r>
                            <a:rPr lang="en-US" altLang="zh-CN" sz="900" b="0" i="0" kern="0" spc="0">
                              <a:solidFill>
                                <a:srgbClr val="FFFFFF"/>
                              </a:solidFill>
                              <a:latin typeface="宋体" panose="02010600030101010101" pitchFamily="2" charset="-122"/>
                              <a:ea typeface="微软雅黑" panose="020B0503020204020204" pitchFamily="34" charset="-122"/>
                              <a:cs typeface="Times New Roman" panose="02020603050405020304" pitchFamily="34" charset="-120"/>
                            </a:rPr>
                            <a:t>_______________________________________________</a:t>
                          </a:r>
                          <a:endParaRPr lang="en-US" altLang="zh-CN" sz="900" spc="0" dirty="0">
                            <a:latin typeface="宋体"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39800">
                    <a:tc>
                      <a:txBody>
                        <a:bodyPr/>
                        <a:lstStyle/>
                        <a:p>
                          <a:pPr marL="0" indent="0"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满足规</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律</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r>
                  <a:tr h="1699895">
                    <a:tc>
                      <a:txBody>
                        <a:bodyPr/>
                        <a:lstStyle/>
                        <a:p>
                          <a:pPr marL="0" indent="0"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运动特</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r>
                  <a:tr h="885190">
                    <a:tc>
                      <a:txBody>
                        <a:bodyPr/>
                        <a:lstStyle/>
                        <a:p>
                          <a:pPr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结论</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r>
                </a:tbl>
              </a:graphicData>
            </a:graphic>
          </p:graphicFrame>
        </mc:Fallback>
      </mc:AlternateContent>
      <p:pic>
        <p:nvPicPr>
          <p:cNvPr id="5" name="P_6_BD#ada05f4ad.table_image?tii=1&amp;pid=bd1b19aa7&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5454396" y="1746030"/>
            <a:ext cx="2596896" cy="1179576"/>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P_6_BD#ada05f4ad?colgroup=3,31&amp;pid=bd1b19aa7&amp;color=0,0,0&amp;vtp=1&amp;bbb=1&amp;hb=1"/>
              <p:cNvGraphicFramePr>
                <a:graphicFrameLocks noGrp="1"/>
              </p:cNvGraphicFramePr>
              <p:nvPr/>
            </p:nvGraphicFramePr>
            <p:xfrm>
              <a:off x="612648" y="1093470"/>
              <a:ext cx="10963656" cy="1229995"/>
            </p:xfrm>
            <a:graphic>
              <a:graphicData uri="http://schemas.openxmlformats.org/drawingml/2006/table">
                <a:tbl>
                  <a:tblPr/>
                  <a:tblGrid>
                    <a:gridCol w="1316736"/>
                    <a:gridCol w="9646920"/>
                  </a:tblGrid>
                  <a:tr h="1229995">
                    <a:tc>
                      <a:txBody>
                        <a:bodyPr/>
                        <a:lstStyle/>
                        <a:p>
                          <a:pPr marL="0" indent="0"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注意事</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55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应用</a:t>
                          </a:r>
                          <a14:m>
                            <m:oMath xmlns:m="http://schemas.openxmlformats.org/officeDocument/2006/math">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spc="-100" baseline="-10000">
                                          <a:solidFill>
                                            <a:srgbClr val="000000"/>
                                          </a:solidFill>
                                          <a:latin typeface="Cambria Math" panose="02040503050406030204" pitchFamily="18" charset="0"/>
                                        </a:rPr>
                                        <m:t>人</m:t>
                                      </m:r>
                                    </m:sub>
                                  </m:sSub>
                                </m:num>
                                <m:den>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spc="-100" baseline="-10000">
                                          <a:solidFill>
                                            <a:srgbClr val="000000"/>
                                          </a:solidFill>
                                          <a:latin typeface="Cambria Math" panose="02040503050406030204" pitchFamily="18" charset="0"/>
                                        </a:rPr>
                                        <m:t>船</m:t>
                                      </m:r>
                                    </m:sub>
                                  </m:sSub>
                                </m:den>
                              </m:f>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spc="-100" baseline="-10000">
                                          <a:solidFill>
                                            <a:srgbClr val="000000"/>
                                          </a:solidFill>
                                          <a:latin typeface="Cambria Math" panose="02040503050406030204" pitchFamily="18" charset="0"/>
                                        </a:rPr>
                                        <m:t>人</m:t>
                                      </m:r>
                                    </m:sub>
                                  </m:sSub>
                                </m:num>
                                <m:den>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spc="-100" baseline="-10000">
                                          <a:solidFill>
                                            <a:srgbClr val="000000"/>
                                          </a:solidFill>
                                          <a:latin typeface="Cambria Math" panose="02040503050406030204" pitchFamily="18" charset="0"/>
                                        </a:rPr>
                                        <m:t>船</m:t>
                                      </m:r>
                                    </m:sub>
                                  </m:sSub>
                                </m:den>
                              </m:f>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spc="-100" baseline="-10000">
                                          <a:solidFill>
                                            <a:srgbClr val="000000"/>
                                          </a:solidFill>
                                          <a:latin typeface="Cambria Math" panose="02040503050406030204" pitchFamily="18" charset="0"/>
                                        </a:rPr>
                                        <m:t>船</m:t>
                                      </m:r>
                                    </m:sub>
                                  </m:sSub>
                                </m:num>
                                <m:den>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e>
                                    <m:sub>
                                      <m:r>
                                        <a:rPr lang="en-US" altLang="zh-CN" sz="2400" spc="-100" baseline="-10000">
                                          <a:solidFill>
                                            <a:srgbClr val="000000"/>
                                          </a:solidFill>
                                          <a:latin typeface="Cambria Math" panose="02040503050406030204" pitchFamily="18" charset="0"/>
                                        </a:rPr>
                                        <m:t>人</m:t>
                                      </m:r>
                                    </m:sub>
                                  </m:sSub>
                                </m:den>
                              </m:f>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时要注意：</a:t>
                          </a:r>
                          <a14:m>
                            <m:oMath xmlns:m="http://schemas.openxmlformats.org/officeDocument/2006/math">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spc="-100" baseline="-10000">
                                      <a:solidFill>
                                        <a:srgbClr val="000000"/>
                                      </a:solidFill>
                                      <a:latin typeface="Cambria Math" panose="02040503050406030204" pitchFamily="18" charset="0"/>
                                    </a:rPr>
                                    <m:t>人</m:t>
                                  </m:r>
                                </m:sub>
                              </m:sSub>
                            </m:oMath>
                          </a14:m>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spc="-100" baseline="-10000">
                                      <a:solidFill>
                                        <a:srgbClr val="000000"/>
                                      </a:solidFill>
                                      <a:latin typeface="Cambria Math" panose="02040503050406030204" pitchFamily="18" charset="0"/>
                                    </a:rPr>
                                    <m:t>船</m:t>
                                  </m:r>
                                </m:sub>
                              </m:sSub>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和</a:t>
                          </a:r>
                          <a14:m>
                            <m:oMath xmlns:m="http://schemas.openxmlformats.org/officeDocument/2006/math">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spc="-100" baseline="-10000">
                                      <a:solidFill>
                                        <a:srgbClr val="000000"/>
                                      </a:solidFill>
                                      <a:latin typeface="Cambria Math" panose="02040503050406030204" pitchFamily="18" charset="0"/>
                                    </a:rPr>
                                    <m:t>人</m:t>
                                  </m:r>
                                </m:sub>
                              </m:sSub>
                            </m:oMath>
                          </a14:m>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sSub>
                                <m:sSubPr>
                                  <m:ctrlPr>
                                    <a:rPr lang="en-US" altLang="zh-CN" sz="2400" b="0" i="1"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spc="-100" baseline="-10000">
                                      <a:solidFill>
                                        <a:srgbClr val="000000"/>
                                      </a:solidFill>
                                      <a:latin typeface="Cambria Math" panose="02040503050406030204" pitchFamily="18" charset="0"/>
                                    </a:rPr>
                                    <m:t>船</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一般都是相对地面而言</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l"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mc:Choice>
        <mc:Fallback xmlns="">
          <p:graphicFrame>
            <p:nvGraphicFramePr>
              <p:cNvPr id="2" name="P_6_BD#ada05f4ad?colgroup=3,31&amp;pid=bd1b19aa7&amp;color=0,0,0&amp;vtp=1&amp;bbb=1&amp;hb=1"/>
              <p:cNvGraphicFramePr>
                <a:graphicFrameLocks noGrp="1"/>
              </p:cNvGraphicFramePr>
              <p:nvPr/>
            </p:nvGraphicFramePr>
            <p:xfrm>
              <a:off x="612648" y="1093470"/>
              <a:ext cx="10963656" cy="1229995"/>
            </p:xfrm>
            <a:graphic>
              <a:graphicData uri="http://schemas.openxmlformats.org/drawingml/2006/table">
                <a:tbl>
                  <a:tblPr/>
                  <a:tblGrid>
                    <a:gridCol w="1316736"/>
                    <a:gridCol w="9646920"/>
                  </a:tblGrid>
                  <a:tr h="1229995">
                    <a:tc>
                      <a:txBody>
                        <a:bodyPr/>
                        <a:lstStyle/>
                        <a:p>
                          <a:pPr marL="0" indent="0" algn="ctr" latinLnBrk="1" hangingPunct="0">
                            <a:lnSpc>
                              <a:spcPts val="38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注意事</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ctr" latinLnBrk="1" hangingPunct="0">
                            <a:lnSpc>
                              <a:spcPts val="36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
                        </a:blipFill>
                      </a:tcPr>
                    </a:tc>
                  </a:tr>
                </a:tbl>
              </a:graphicData>
            </a:graphic>
          </p:graphicFrame>
        </mc:Fallback>
      </mc:AlternateContent>
      <p:sp>
        <p:nvSpPr>
          <p:cNvPr id="3" name="P_6_BD#ada05f4ad?colgroup=3,31&amp;pid=bd1b19aa7&amp;color=0,0,0&amp;vtp=1&amp;bbb=1&amp;hb=1"/>
          <p:cNvSpPr txBox="1"/>
          <p:nvPr/>
        </p:nvSpPr>
        <p:spPr>
          <a:xfrm>
            <a:off x="9036304" y="486000"/>
            <a:ext cx="2540000" cy="493597"/>
          </a:xfrm>
          <a:prstGeom prst="rect">
            <a:avLst/>
          </a:prstGeom>
          <a:noFill/>
        </p:spPr>
        <p:txBody>
          <a:bodyPr vert="horz" lIns="0" tIns="0" rIns="0" bIns="0" rtlCol="0">
            <a:spAutoFit/>
          </a:bodyPr>
          <a:lstStyle/>
          <a:p>
            <a:pPr algn="r">
              <a:lnSpc>
                <a:spcPts val="4200"/>
              </a:lnSpc>
            </a:pPr>
            <a:r>
              <a:rPr lang="zh-CN" altLang="en-US" sz="2400">
                <a:latin typeface="Times New Roman" panose="02020603050405020304" pitchFamily="34" charset="0"/>
              </a:rPr>
              <a:t>续表</a:t>
            </a:r>
            <a:endParaRPr lang="zh-CN" altLang="en-US" sz="2400">
              <a:latin typeface="Times New Roman" panose="02020603050405020304" pitchFamily="34" charset="0"/>
            </a:endParaRPr>
          </a:p>
        </p:txBody>
      </p:sp>
      <p:sp>
        <p:nvSpPr>
          <p:cNvPr id="4" name="P_6#ada05f4ad?sp=1&amp;pid=bd1b19aa7&amp;color=0,0,0&amp;vtp=1&amp;bt=1&amp;bbb=1"/>
          <p:cNvSpPr/>
          <p:nvPr/>
        </p:nvSpPr>
        <p:spPr>
          <a:xfrm>
            <a:off x="612648" y="2450592"/>
            <a:ext cx="10963656" cy="478600"/>
          </a:xfrm>
          <a:prstGeom prst="rect">
            <a:avLst/>
          </a:prstGeom>
          <a:noFill/>
        </p:spPr>
        <p:txBody>
          <a:bodyPr wrap="none" lIns="0" tIns="0" rIns="0" bIns="0" rtlCol="0" anchor="t"/>
          <a:lstStyle/>
          <a:p>
            <a:pPr algn="l" latinLnBrk="1">
              <a:lnSpc>
                <a:spcPts val="42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2.类人船模型</a:t>
            </a:r>
            <a:endParaRPr lang="en-US" altLang="zh-CN" sz="2400" dirty="0"/>
          </a:p>
        </p:txBody>
      </p:sp>
      <p:pic>
        <p:nvPicPr>
          <p:cNvPr id="5" name="P_6_BD#ada05f4ad?pid=bd1b19aa7&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207888" y="3061462"/>
            <a:ext cx="3782320" cy="2872982"/>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6_BD.55_1#9518cefd9?sp=1&amp;pid=bd1b19aa7&amp;color=0,0,0&amp;vtp=1&amp;bt=1&amp;bbb=1&amp;hb=1"/>
              <p:cNvSpPr/>
              <p:nvPr/>
            </p:nvSpPr>
            <p:spPr>
              <a:xfrm>
                <a:off x="612648" y="486000"/>
                <a:ext cx="10963656" cy="27097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例3</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如图所示，质量为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4</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的小车静止在光滑水平面上，小车</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段是半径为</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𝑅</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的四分之一光滑圆弧轨道，</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𝐵𝐶</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段是长为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𝐿</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的粗糙水平轨道</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，两段轨道相切</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于</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点。一质量为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kg</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、可视为质点的滑块从小车上的</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点由静止开始沿轨道</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下滑</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，然后滑入</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𝐵𝐶</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轨道，最后恰好停在</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𝐶</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点，滑块与轨道</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𝐵𝐶</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间的动摩擦因数为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取重力加速度</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𝑔</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C_6_BD.55_1#9518cefd9?sp=1&amp;pid=bd1b19aa7&amp;color=0,0,0&amp;vtp=1&amp;bt=1&amp;bbb=1&amp;hb=1"/>
              <p:cNvSpPr>
                <a:spLocks noRot="1" noChangeAspect="1" noMove="1" noResize="1" noEditPoints="1" noAdjustHandles="1" noChangeArrowheads="1" noChangeShapeType="1" noTextEdit="1"/>
              </p:cNvSpPr>
              <p:nvPr/>
            </p:nvSpPr>
            <p:spPr>
              <a:xfrm>
                <a:off x="612648" y="486000"/>
                <a:ext cx="10963656" cy="2709799"/>
              </a:xfrm>
              <a:prstGeom prst="rect">
                <a:avLst/>
              </a:prstGeom>
              <a:blipFill rotWithShape="1">
                <a:blip r:embed="rId1"/>
                <a:stretch>
                  <a:fillRect l="-5" t="-8" r="-1996" b="-2162"/>
                </a:stretch>
              </a:blipFill>
            </p:spPr>
            <p:txBody>
              <a:bodyPr/>
              <a:lstStyle/>
              <a:p>
                <a:r>
                  <a:rPr lang="zh-CN" altLang="en-US">
                    <a:noFill/>
                  </a:rPr>
                  <a:t> </a:t>
                </a:r>
              </a:p>
            </p:txBody>
          </p:sp>
        </mc:Fallback>
      </mc:AlternateContent>
      <p:sp>
        <p:nvSpPr>
          <p:cNvPr id="3" name="QC_6_AN.56_1#9518cefd9.bracket?pid=bd1b19aa7&amp;color=0,0,0&amp;vpa=26&amp;vtp=1"/>
          <p:cNvSpPr/>
          <p:nvPr/>
        </p:nvSpPr>
        <p:spPr>
          <a:xfrm>
            <a:off x="4959954" y="2709770"/>
            <a:ext cx="441325"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D</a:t>
            </a:r>
            <a:endParaRPr lang="en-US" altLang="zh-CN" sz="2400" dirty="0"/>
          </a:p>
        </p:txBody>
      </p:sp>
      <p:pic>
        <p:nvPicPr>
          <p:cNvPr id="4" name="QC_6_BD.55_2#9518cefd9?htil=4&amp;pid=bd1b19aa7&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7863278" y="3299811"/>
            <a:ext cx="3163824" cy="1828800"/>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5" name="QC_6_BD.55_3#9518cefd9.choices?htil=4&amp;pid=bd1b19aa7&amp;color=0,0,0&amp;vtp=1&amp;bbb=1"/>
              <p:cNvSpPr/>
              <p:nvPr/>
            </p:nvSpPr>
            <p:spPr>
              <a:xfrm>
                <a:off x="612648" y="3172811"/>
                <a:ext cx="7708392" cy="214503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整个过程中滑块和小车组成的系统动量守恒</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滑块由</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点滑到</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点过程中，滑块的机械能守恒</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𝐵𝐶</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段长度为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𝐿</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2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全过程小车相对地面的位移大小为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6</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p:txBody>
          </p:sp>
        </mc:Choice>
        <mc:Fallback>
          <p:sp>
            <p:nvSpPr>
              <p:cNvPr id="5" name="QC_6_BD.55_3#9518cefd9.choices?htil=4&amp;pid=bd1b19aa7&amp;color=0,0,0&amp;vtp=1&amp;bbb=1"/>
              <p:cNvSpPr>
                <a:spLocks noRot="1" noChangeAspect="1" noMove="1" noResize="1" noEditPoints="1" noAdjustHandles="1" noChangeArrowheads="1" noChangeShapeType="1" noTextEdit="1"/>
              </p:cNvSpPr>
              <p:nvPr/>
            </p:nvSpPr>
            <p:spPr>
              <a:xfrm>
                <a:off x="612648" y="3172811"/>
                <a:ext cx="7708392" cy="2145030"/>
              </a:xfrm>
              <a:prstGeom prst="rect">
                <a:avLst/>
              </a:prstGeom>
              <a:blipFill rotWithShape="1">
                <a:blip r:embed="rId3"/>
                <a:stretch>
                  <a:fillRect l="-7" t="-16" b="-3003"/>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6_AS.57_1#9518cefd9?pid=bd1b19aa7&amp;color=0,0,0&amp;vtp=1&amp;bt=1&amp;bbb=1&amp;hb=1"/>
              <p:cNvSpPr/>
              <p:nvPr/>
            </p:nvSpPr>
            <p:spPr>
              <a:xfrm>
                <a:off x="612648" y="486000"/>
                <a:ext cx="10963656" cy="32726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滑块在圆弧上运动时有竖直方向的加速度</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，所以对系统而言竖直方向外力</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矢量和不为零</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，不满足动量守恒的条件，故A错误；滑块由</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点滑到</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点过程中，</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小车对滑块的弹力做负功</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，滑块的机械能不守恒，故B错误；恰好停在</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𝐶</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点时</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，小</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车和滑块均静止</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，根据能量守恒定律有</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𝑚𝑔𝑅</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𝜇</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𝑚𝑔𝐿</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，解得</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𝐿</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，故C</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错误；</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根据水平方向动量守恒有</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𝑀</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，通过相同的时间有</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𝑀</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，且有</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𝑅</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𝐿</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，解得</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6</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，故D正确。</a:t>
                </a:r>
                <a:endParaRPr lang="en-US" altLang="zh-CN" sz="2400" dirty="0"/>
              </a:p>
            </p:txBody>
          </p:sp>
        </mc:Choice>
        <mc:Fallback>
          <p:sp>
            <p:nvSpPr>
              <p:cNvPr id="2" name="QC_6_AS.57_1#9518cefd9?pid=bd1b19aa7&amp;color=0,0,0&amp;vtp=1&amp;bt=1&amp;bbb=1&amp;hb=1"/>
              <p:cNvSpPr>
                <a:spLocks noRot="1" noChangeAspect="1" noMove="1" noResize="1" noEditPoints="1" noAdjustHandles="1" noChangeArrowheads="1" noChangeShapeType="1" noTextEdit="1"/>
              </p:cNvSpPr>
              <p:nvPr/>
            </p:nvSpPr>
            <p:spPr>
              <a:xfrm>
                <a:off x="612648" y="486000"/>
                <a:ext cx="10963656" cy="3272600"/>
              </a:xfrm>
              <a:prstGeom prst="rect">
                <a:avLst/>
              </a:prstGeom>
              <a:blipFill rotWithShape="1">
                <a:blip r:embed="rId1"/>
                <a:stretch>
                  <a:fillRect l="-5" t="-7" r="2" b="-1668"/>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6_BD.58_1#9753f99c2?pid=bd1b19aa7&amp;color=0,0,0&amp;vtp=1&amp;bt=1&amp;bbb=1&amp;hb=1"/>
              <p:cNvSpPr/>
              <p:nvPr/>
            </p:nvSpPr>
            <p:spPr>
              <a:xfrm>
                <a:off x="612648" y="486000"/>
                <a:ext cx="10963656" cy="21509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迁移应用4</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光滑水平面上放有一上表面光滑、倾角为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𝛼</m:t>
                    </m:r>
                  </m:oMath>
                </a14:m>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的斜面体</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，斜面体质量为</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、底边长为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𝐿</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，如图所示。将一质量为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、可视为质点的滑块</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从斜面的顶端由静</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止释放</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，滑块</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经过时间</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刚好滑到斜面底端</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。此过程中斜面对滑块的支持力大小</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a:t>
                </a: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𝐹</m:t>
                        </m:r>
                      </m:e>
                      <m:sub>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N</m:t>
                        </m:r>
                      </m:sub>
                    </m:sSub>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，则下列说法中正确的是（重力加速度为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𝑔</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C_6_BD.58_1#9753f99c2?pid=bd1b19aa7&amp;color=0,0,0&amp;vtp=1&amp;bt=1&amp;bbb=1&amp;hb=1"/>
              <p:cNvSpPr>
                <a:spLocks noRot="1" noChangeAspect="1" noMove="1" noResize="1" noEditPoints="1" noAdjustHandles="1" noChangeArrowheads="1" noChangeShapeType="1" noTextEdit="1"/>
              </p:cNvSpPr>
              <p:nvPr/>
            </p:nvSpPr>
            <p:spPr>
              <a:xfrm>
                <a:off x="612648" y="486000"/>
                <a:ext cx="10963656" cy="2150999"/>
              </a:xfrm>
              <a:prstGeom prst="rect">
                <a:avLst/>
              </a:prstGeom>
              <a:blipFill rotWithShape="1">
                <a:blip r:embed="rId1"/>
                <a:stretch>
                  <a:fillRect l="-5" t="-10" r="-507" b="-2723"/>
                </a:stretch>
              </a:blipFill>
            </p:spPr>
            <p:txBody>
              <a:bodyPr/>
              <a:lstStyle/>
              <a:p>
                <a:r>
                  <a:rPr lang="zh-CN" altLang="en-US">
                    <a:noFill/>
                  </a:rPr>
                  <a:t> </a:t>
                </a:r>
              </a:p>
            </p:txBody>
          </p:sp>
        </mc:Fallback>
      </mc:AlternateContent>
      <p:sp>
        <p:nvSpPr>
          <p:cNvPr id="3" name="QC_6_AN.59_1#9753f99c2.bracket?pid=bd1b19aa7&amp;color=0,0,0&amp;vpa=27&amp;vtp=1"/>
          <p:cNvSpPr/>
          <p:nvPr/>
        </p:nvSpPr>
        <p:spPr>
          <a:xfrm>
            <a:off x="7465473" y="2150970"/>
            <a:ext cx="441325" cy="478600"/>
          </a:xfrm>
          <a:prstGeom prst="rect">
            <a:avLst/>
          </a:prstGeom>
          <a:noFill/>
        </p:spPr>
        <p:txBody>
          <a:bodyPr wrap="none" lIns="0" tIns="0" rIns="0" bIns="0" rtlCol="0" anchor="t"/>
          <a:lstStyle/>
          <a:p>
            <a:pPr algn="ctr" latinLnBrk="1">
              <a:lnSpc>
                <a:spcPts val="4200"/>
              </a:lnSpc>
            </a:pP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D</a:t>
            </a:r>
            <a:endParaRPr lang="en-US" altLang="zh-CN" sz="2400" dirty="0"/>
          </a:p>
        </p:txBody>
      </p:sp>
      <p:pic>
        <p:nvPicPr>
          <p:cNvPr id="4" name="QC_6_BD.58_2#9753f99c2?htil=5&amp;pid=bd1b19aa7&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8670680" y="2753711"/>
            <a:ext cx="1892808" cy="126187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5" name="QC_6_BD.58_3#9753f99c2.choices?htil=5&amp;pid=bd1b19aa7&amp;color=0,0,0&amp;vtp=1&amp;bbb=1"/>
              <p:cNvSpPr/>
              <p:nvPr/>
            </p:nvSpPr>
            <p:spPr>
              <a:xfrm>
                <a:off x="612648" y="2626711"/>
                <a:ext cx="8979408" cy="223520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𝐹</m:t>
                        </m:r>
                      </m:e>
                      <m:sub>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N</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𝑚𝑔</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cos</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𝛼</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滑块下滑过程中支持力对</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的冲量大小为</a:t>
                </a: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𝐹</m:t>
                        </m:r>
                      </m:e>
                      <m:sub>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N</m:t>
                        </m:r>
                      </m:sub>
                    </m:sSub>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cos</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𝛼</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滑块</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下滑的过程中</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组成的系统动量守恒</a:t>
                </a:r>
                <a:endParaRPr lang="en-US" altLang="zh-CN" sz="2400" dirty="0"/>
              </a:p>
              <a:p>
                <a:pPr latinLnBrk="1">
                  <a:lnSpc>
                    <a:spcPts val="4400"/>
                  </a:lnSpc>
                </a:pP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此过程中斜面体向左滑动的距离为</a:t>
                </a:r>
                <a14:m>
                  <m:oMath xmlns:m="http://schemas.openxmlformats.org/officeDocument/2006/math">
                    <m:f>
                      <m:f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num>
                      <m:den>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𝑀</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𝑚</m:t>
                        </m:r>
                      </m:den>
                    </m:f>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𝐿</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2400" dirty="0"/>
              </a:p>
            </p:txBody>
          </p:sp>
        </mc:Choice>
        <mc:Fallback>
          <p:sp>
            <p:nvSpPr>
              <p:cNvPr id="5" name="QC_6_BD.58_3#9753f99c2.choices?htil=5&amp;pid=bd1b19aa7&amp;color=0,0,0&amp;vtp=1&amp;bbb=1"/>
              <p:cNvSpPr>
                <a:spLocks noRot="1" noChangeAspect="1" noMove="1" noResize="1" noEditPoints="1" noAdjustHandles="1" noChangeArrowheads="1" noChangeShapeType="1" noTextEdit="1"/>
              </p:cNvSpPr>
              <p:nvPr/>
            </p:nvSpPr>
            <p:spPr>
              <a:xfrm>
                <a:off x="612648" y="2626711"/>
                <a:ext cx="8979408" cy="2235200"/>
              </a:xfrm>
              <a:prstGeom prst="rect">
                <a:avLst/>
              </a:prstGeom>
              <a:blipFill rotWithShape="1">
                <a:blip r:embed="rId3"/>
                <a:stretch>
                  <a:fillRect l="-6" t="-16" r="4" b="16"/>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_1#目录1:8d5389f60?lid=772bb3492&amp;cid=772bb3492&amp;tib=255,255,255&amp;vtp=1" descr="preencoded.png">
            <a:hlinkClick r:id="rId1" action="ppaction://hlinksldjump"/>
          </p:cNvPr>
          <p:cNvPicPr>
            <a:picLocks noChangeAspect="1"/>
          </p:cNvPicPr>
          <p:nvPr/>
        </p:nvPicPr>
        <p:blipFill>
          <a:blip r:embed="rId2"/>
          <a:stretch>
            <a:fillRect/>
          </a:stretch>
        </p:blipFill>
        <p:spPr>
          <a:xfrm>
            <a:off x="4142232" y="2587752"/>
            <a:ext cx="393192" cy="393192"/>
          </a:xfrm>
          <a:prstGeom prst="rect">
            <a:avLst/>
          </a:prstGeom>
        </p:spPr>
      </p:pic>
      <p:sp>
        <p:nvSpPr>
          <p:cNvPr id="3" name="C_1#目录1:8d5389f60?lid=772bb3492&amp;cid=772bb3492&amp;vtp=1&amp;bt=1&amp;bbb=1">
            <a:hlinkClick r:id="rId1" action="ppaction://hlinksldjump"/>
          </p:cNvPr>
          <p:cNvSpPr/>
          <p:nvPr/>
        </p:nvSpPr>
        <p:spPr>
          <a:xfrm>
            <a:off x="4709160" y="2313432"/>
            <a:ext cx="6839712" cy="932688"/>
          </a:xfrm>
          <a:prstGeom prst="rect">
            <a:avLst/>
          </a:prstGeom>
          <a:noFill/>
        </p:spPr>
        <p:txBody>
          <a:bodyPr wrap="none" lIns="0" tIns="0" rIns="0" bIns="0" rtlCol="0" anchor="ctr"/>
          <a:lstStyle/>
          <a:p>
            <a:pPr marL="179705" algn="l" latinLnBrk="1">
              <a:lnSpc>
                <a:spcPts val="3800"/>
              </a:lnSpc>
            </a:pPr>
            <a:r>
              <a:rPr lang="en-US" altLang="zh-CN" sz="3100" b="0"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必备知识·强基固本</a:t>
            </a:r>
            <a:endParaRPr lang="en-US" altLang="zh-CN" sz="3100" dirty="0"/>
          </a:p>
        </p:txBody>
      </p:sp>
      <p:pic>
        <p:nvPicPr>
          <p:cNvPr id="4" name="C_1#目录1:8d5389f60?lid=d5e122fe9&amp;cid=d5e122fe9&amp;tib=255,255,255&amp;vtp=1" descr="preencoded.png">
            <a:hlinkClick r:id="rId3" action="ppaction://hlinksldjump"/>
          </p:cNvPr>
          <p:cNvPicPr>
            <a:picLocks noChangeAspect="1"/>
          </p:cNvPicPr>
          <p:nvPr/>
        </p:nvPicPr>
        <p:blipFill>
          <a:blip r:embed="rId2"/>
          <a:stretch>
            <a:fillRect/>
          </a:stretch>
        </p:blipFill>
        <p:spPr>
          <a:xfrm>
            <a:off x="4142232" y="3703320"/>
            <a:ext cx="393192" cy="393192"/>
          </a:xfrm>
          <a:prstGeom prst="rect">
            <a:avLst/>
          </a:prstGeom>
        </p:spPr>
      </p:pic>
      <p:sp>
        <p:nvSpPr>
          <p:cNvPr id="5" name="C_1#目录1:8d5389f60?lid=d5e122fe9&amp;cid=d5e122fe9&amp;vtp=1&amp;bbb=1">
            <a:hlinkClick r:id="rId3" action="ppaction://hlinksldjump"/>
          </p:cNvPr>
          <p:cNvSpPr/>
          <p:nvPr/>
        </p:nvSpPr>
        <p:spPr>
          <a:xfrm>
            <a:off x="4709160" y="3429000"/>
            <a:ext cx="6839712" cy="932688"/>
          </a:xfrm>
          <a:prstGeom prst="rect">
            <a:avLst/>
          </a:prstGeom>
          <a:noFill/>
        </p:spPr>
        <p:txBody>
          <a:bodyPr wrap="none" lIns="0" tIns="0" rIns="0" bIns="0" rtlCol="0" anchor="ctr"/>
          <a:lstStyle/>
          <a:p>
            <a:pPr marL="179705" algn="l" latinLnBrk="1">
              <a:lnSpc>
                <a:spcPts val="3800"/>
              </a:lnSpc>
            </a:pPr>
            <a:r>
              <a:rPr lang="en-US" altLang="zh-CN" sz="3100" b="0"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关键能力·核心突破</a:t>
            </a:r>
            <a:endParaRPr lang="en-US" altLang="zh-CN" sz="3100" dirty="0"/>
          </a:p>
        </p:txBody>
      </p:sp>
    </p:spTree>
  </p:cSld>
  <p:clrMapOvr>
    <a:masterClrMapping/>
  </p:clrMapOvr>
  <p:transition>
    <p:split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6_AS.60_1#9753f99c2?pid=bd1b19aa7&amp;color=0,0,0&amp;vtp=1&amp;bt=1&amp;bbb=1&amp;hb=1"/>
              <p:cNvSpPr/>
              <p:nvPr/>
            </p:nvSpPr>
            <p:spPr>
              <a:xfrm>
                <a:off x="612648" y="486000"/>
                <a:ext cx="10963656" cy="39116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当滑块</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相对于斜面加速下滑时，斜面体</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水平向左做加速运动</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，所以滑块</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相对于地面的加速度方向不再沿斜面方向，</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即沿垂直于斜面方向的合外力不为零，</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所以斜面对滑块的支持力</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𝐹</m:t>
                        </m:r>
                      </m:e>
                      <m:sub>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N</m:t>
                        </m:r>
                      </m:sub>
                    </m:sSub>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不等于</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𝑚𝑔</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cos</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𝛼</m:t>
                    </m:r>
                  </m:oMath>
                </a14:m>
                <a:r>
                  <a:rPr lang="en-US" altLang="zh-CN" sz="2400" b="0"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，A错误；滑块</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下滑过程中支持力对</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的冲量大小为</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𝐹</m:t>
                        </m:r>
                      </m:e>
                      <m:sub>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N</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，B错误；由于滑块</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有竖直方向的分加速度，所以</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组成的</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系统竖直方向合外力不为零</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，系统的动量不守恒，C错误；</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组成的系统水平</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方向不受外力</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，水平方向动量守恒，设</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两者水平位移大小分别为</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，则</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𝑀</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𝐿</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，解得</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𝑀</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𝑚</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𝐿</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，D正确。</a:t>
                </a:r>
                <a:endParaRPr lang="en-US" altLang="zh-CN" sz="2400" dirty="0"/>
              </a:p>
            </p:txBody>
          </p:sp>
        </mc:Choice>
        <mc:Fallback>
          <p:sp>
            <p:nvSpPr>
              <p:cNvPr id="2" name="QC_6_AS.60_1#9753f99c2?pid=bd1b19aa7&amp;color=0,0,0&amp;vtp=1&amp;bt=1&amp;bbb=1&amp;hb=1"/>
              <p:cNvSpPr>
                <a:spLocks noRot="1" noChangeAspect="1" noMove="1" noResize="1" noEditPoints="1" noAdjustHandles="1" noChangeArrowheads="1" noChangeShapeType="1" noTextEdit="1"/>
              </p:cNvSpPr>
              <p:nvPr/>
            </p:nvSpPr>
            <p:spPr>
              <a:xfrm>
                <a:off x="612648" y="486000"/>
                <a:ext cx="10963656" cy="3911600"/>
              </a:xfrm>
              <a:prstGeom prst="rect">
                <a:avLst/>
              </a:prstGeom>
              <a:blipFill rotWithShape="1">
                <a:blip r:embed="rId1"/>
                <a:stretch>
                  <a:fillRect l="-5" t="-6" r="-2674" b="6"/>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3#4e244a5bc?pid=8d5389f60&amp;color=0,0,0&amp;vtp=1&amp;bt=1&amp;bbb=1&amp;hb=1"/>
          <p:cNvSpPr/>
          <p:nvPr/>
        </p:nvSpPr>
        <p:spPr>
          <a:xfrm>
            <a:off x="612648" y="486000"/>
            <a:ext cx="10963656" cy="2709799"/>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课标要求</a:t>
            </a:r>
            <a:endParaRPr lang="en-US" altLang="zh-CN" sz="2400" dirty="0"/>
          </a:p>
          <a:p>
            <a:pPr latinLnBrk="1">
              <a:lnSpc>
                <a:spcPts val="4400"/>
              </a:lnSpc>
            </a:pPr>
            <a:r>
              <a:rPr lang="en-US" altLang="zh-CN" sz="2400" b="0" i="0">
                <a:solidFill>
                  <a:srgbClr val="000000"/>
                </a:solidFill>
                <a:latin typeface="宋体" panose="02010600030101010101" pitchFamily="2" charset="-122"/>
                <a:ea typeface="楷体" panose="02010609060101010101"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通过理论推导和实验</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理解动量守恒定律</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能用其解释生活中的有关现象</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知道动量守恒定律的普适性</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通过实验</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了解弹性碰撞和非弹性碰撞的特点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定</a:t>
            </a:r>
            <a:endPar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量分析一维碰撞问题并能解释生产生活中的弹性碰撞和非弹性碰撞现象</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体会用</a:t>
            </a:r>
            <a:endPar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守恒定律分析物理问题的方法</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体会自然界的和谐与统一</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Tree>
  </p:cSld>
  <p:clrMapOvr>
    <a:masterClrMapping/>
  </p:clrMapOvr>
  <p:transition>
    <p:spli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3_BD#772bb3492.fixed?pid=8d5389f60&amp;color=0,0,0&amp;vtp=1&amp;bbb=1"/>
          <p:cNvSpPr/>
          <p:nvPr/>
        </p:nvSpPr>
        <p:spPr>
          <a:xfrm>
            <a:off x="0" y="2157984"/>
            <a:ext cx="12188952" cy="1435608"/>
          </a:xfrm>
          <a:prstGeom prst="rect">
            <a:avLst/>
          </a:prstGeom>
          <a:noFill/>
        </p:spPr>
        <p:txBody>
          <a:bodyPr wrap="none" lIns="0" tIns="0" rIns="0" bIns="0" rtlCol="0" anchor="ctr"/>
          <a:lstStyle/>
          <a:p>
            <a:pPr algn="ctr" latinLnBrk="1">
              <a:lnSpc>
                <a:spcPts val="5900"/>
              </a:lnSpc>
            </a:pPr>
            <a:r>
              <a:rPr lang="en-US" altLang="zh-CN" sz="48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必备知识·强基固本</a:t>
            </a:r>
            <a:endParaRPr lang="en-US" altLang="zh-CN" sz="4800" dirty="0"/>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2dd966a79?sp=1&amp;pid=772bb3492&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5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一、动量守恒定律及其应用</a:t>
            </a:r>
            <a:endParaRPr lang="en-US" altLang="zh-CN" sz="2800" dirty="0">
              <a:solidFill>
                <a:srgbClr val="000000"/>
              </a:solidFill>
            </a:endParaRPr>
          </a:p>
        </p:txBody>
      </p:sp>
      <mc:AlternateContent xmlns:mc="http://schemas.openxmlformats.org/markup-compatibility/2006">
        <mc:Choice xmlns:a14="http://schemas.microsoft.com/office/drawing/2010/main" Requires="a14">
          <p:sp>
            <p:nvSpPr>
              <p:cNvPr id="3" name="QB_5_BD.1_1#fa0d9513a?sp=1&amp;pid=2dd966a79&amp;color=0,0,0&amp;vtp=1&amp;bbb=1"/>
              <p:cNvSpPr/>
              <p:nvPr/>
            </p:nvSpPr>
            <p:spPr>
              <a:xfrm>
                <a:off x="612648" y="1121661"/>
                <a:ext cx="10963656" cy="27097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动量守恒定律</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（1）内容：如果一个系统</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，或者所受外力的矢量和为0，这个系统的</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总动量保持不变。</a:t>
                </a:r>
                <a:endParaRPr kumimoji="0" lang="en-US" altLang="zh-CN" sz="24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（2）表达式：</a:t>
                </a:r>
                <a14:m>
                  <m:oMath xmlns:m="http://schemas.openxmlformats.org/officeDocument/2006/math">
                    <m:sSub>
                      <m:sSubPr>
                        <m:ctrlP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sSub>
                      <m:sSubPr>
                        <m:ctrlP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𝑚</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sSub>
                      <m:sSubPr>
                        <m:ctrlP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oMath>
                </a14:m>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_______________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或</a:t>
                </a:r>
                <a14:m>
                  <m:oMath xmlns:m="http://schemas.openxmlformats.org/officeDocument/2006/math">
                    <m:r>
                      <m:rPr>
                        <m:sty m:val="p"/>
                      </m:rP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sSub>
                      <m:sSubPr>
                        <m:ctrlP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𝑝</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m:rPr>
                        <m:sty m:val="p"/>
                      </m:rP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sSub>
                      <m:sSubPr>
                        <m:ctrlP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𝑝</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a:t>
                </a:r>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AE8CBB"/>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a:t>
                </a:r>
                <a:r>
                  <a:rPr kumimoji="0" lang="en-US" altLang="zh-CN" sz="2400" b="1" i="0" u="none" strike="noStrike" kern="1200" cap="none" spc="0" normalizeH="0" baseline="0" noProof="0">
                    <a:ln>
                      <a:noFill/>
                    </a:ln>
                    <a:solidFill>
                      <a:srgbClr val="AE8CBB"/>
                    </a:solidFill>
                    <a:effectLst/>
                    <a:uLnTx/>
                    <a:uFillTx/>
                    <a:latin typeface="宋体" panose="02010600030101010101" pitchFamily="2" charset="-122"/>
                    <a:ea typeface="宋体" panose="02010600030101010101" pitchFamily="2" charset="-122"/>
                    <a:cs typeface="宋体" panose="02010600030101010101" pitchFamily="34" charset="-120"/>
                  </a:rPr>
                  <a:t> </a:t>
                </a: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系统动量守恒的条件</a:t>
                </a:r>
                <a:endParaRPr lang="en-US" altLang="zh-CN" sz="2400" dirty="0">
                  <a:solidFill>
                    <a:srgbClr val="000000"/>
                  </a:solidFill>
                </a:endParaRPr>
              </a:p>
            </p:txBody>
          </p:sp>
        </mc:Choice>
        <mc:Fallback>
          <p:sp>
            <p:nvSpPr>
              <p:cNvPr id="3" name="QB_5_BD.1_1#fa0d9513a?sp=1&amp;pid=2dd966a79&amp;color=0,0,0&amp;vtp=1&amp;bbb=1"/>
              <p:cNvSpPr>
                <a:spLocks noRot="1" noChangeAspect="1" noMove="1" noResize="1" noEditPoints="1" noAdjustHandles="1" noChangeArrowheads="1" noChangeShapeType="1" noTextEdit="1"/>
              </p:cNvSpPr>
              <p:nvPr/>
            </p:nvSpPr>
            <p:spPr>
              <a:xfrm>
                <a:off x="612648" y="1121661"/>
                <a:ext cx="10963656" cy="2709799"/>
              </a:xfrm>
              <a:prstGeom prst="rect">
                <a:avLst/>
              </a:prstGeom>
              <a:blipFill rotWithShape="1">
                <a:blip r:embed="rId1"/>
                <a:stretch>
                  <a:fillRect l="-5" t="-9" r="2" b="-2161"/>
                </a:stretch>
              </a:blipFill>
            </p:spPr>
            <p:txBody>
              <a:bodyPr/>
              <a:lstStyle/>
              <a:p>
                <a:r>
                  <a:rPr lang="zh-CN" altLang="en-US">
                    <a:noFill/>
                  </a:rPr>
                  <a:t> </a:t>
                </a:r>
              </a:p>
            </p:txBody>
          </p:sp>
        </mc:Fallback>
      </mc:AlternateContent>
      <p:sp>
        <p:nvSpPr>
          <p:cNvPr id="6" name="QB_5_AN.2_1#fa0d9513a.blank?pid=2dd966a79&amp;color=0,0,0&amp;vpa=1&amp;vtp=1&amp;bbb=1"/>
          <p:cNvSpPr/>
          <p:nvPr/>
        </p:nvSpPr>
        <p:spPr>
          <a:xfrm>
            <a:off x="4134516" y="1652521"/>
            <a:ext cx="1446213"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不受外力</a:t>
            </a:r>
            <a:endParaRPr lang="en-US" altLang="zh-CN" sz="2400" dirty="0">
              <a:solidFill>
                <a:srgbClr val="FF0000"/>
              </a:solidFill>
            </a:endParaRPr>
          </a:p>
        </p:txBody>
      </p:sp>
      <mc:AlternateContent xmlns:mc="http://schemas.openxmlformats.org/markup-compatibility/2006">
        <mc:Choice xmlns:a14="http://schemas.microsoft.com/office/drawing/2010/main" Requires="a14">
          <p:sp>
            <p:nvSpPr>
              <p:cNvPr id="7" name="QB_5_AN.3_1#fa0d9513a.blank?pid=2dd966a79&amp;color=0,0,0&amp;vpa=2&amp;vtp=1&amp;bbb=1"/>
              <p:cNvSpPr/>
              <p:nvPr/>
            </p:nvSpPr>
            <p:spPr>
              <a:xfrm>
                <a:off x="4678045" y="2880013"/>
                <a:ext cx="2257743" cy="353441"/>
              </a:xfrm>
              <a:prstGeom prst="rect">
                <a:avLst/>
              </a:prstGeom>
              <a:noFill/>
            </p:spPr>
            <p:txBody>
              <a:bodyPr wrap="none" lIns="0" tIns="0" rIns="0" bIns="0" rtlCol="0" anchor="t"/>
              <a:lstStyle/>
              <a:p>
                <a:pPr algn="ctr" latinLnBrk="1">
                  <a:lnSpc>
                    <a:spcPts val="3000"/>
                  </a:lnSpc>
                </a:pPr>
                <a14:m>
                  <m:oMath xmlns:m="http://schemas.openxmlformats.org/officeDocument/2006/math">
                    <m:sSub>
                      <m:sSubPr>
                        <m:ctrlPr>
                          <a:rPr lang="en-US" altLang="zh-CN" sz="2400" b="1" i="1"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ctrlPr>
                      </m:sSubPr>
                      <m:e>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𝒎</m:t>
                        </m:r>
                      </m:e>
                      <m:sub>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𝟏</m:t>
                        </m:r>
                      </m:sub>
                    </m:sSub>
                    <m:sSub>
                      <m:sSubPr>
                        <m:ctrlPr>
                          <a:rPr lang="en-US" altLang="zh-CN" sz="2400" b="1" i="1"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ctrlPr>
                      </m:sSubPr>
                      <m:e>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𝒗</m:t>
                        </m:r>
                      </m:e>
                      <m:sub>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𝟏</m:t>
                        </m:r>
                      </m:sub>
                    </m:sSub>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m:t>
                    </m:r>
                    <m:sSub>
                      <m:sSubPr>
                        <m:ctrlPr>
                          <a:rPr lang="en-US" altLang="zh-CN" sz="2400" b="1" i="1"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ctrlPr>
                      </m:sSubPr>
                      <m:e>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𝒎</m:t>
                        </m:r>
                      </m:e>
                      <m:sub>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𝟐</m:t>
                        </m:r>
                      </m:sub>
                    </m:sSub>
                    <m:sSub>
                      <m:sSubPr>
                        <m:ctrlPr>
                          <a:rPr lang="en-US" altLang="zh-CN" sz="2400" b="1" i="1"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ctrlPr>
                      </m:sSubPr>
                      <m:e>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𝒗</m:t>
                        </m:r>
                      </m:e>
                      <m:sub>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𝟐</m:t>
                        </m:r>
                      </m:sub>
                    </m:sSub>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 </m:t>
                    </m:r>
                  </m:oMath>
                </a14:m>
                <a:r>
                  <a:rPr lang="en-US" altLang="zh-CN" sz="100" b="1" i="0" kern="0" spc="-99900" dirty="0">
                    <a:solidFill>
                      <a:srgbClr val="FFFFFF"/>
                    </a:solidFill>
                    <a:latin typeface="Times New Roman" panose="02020603050405020304" pitchFamily="34" charset="0"/>
                    <a:ea typeface="楷体" panose="02010609060101010101" pitchFamily="34" charset="-122"/>
                    <a:cs typeface="Times New Roman" panose="02020603050405020304" pitchFamily="34" charset="-120"/>
                  </a:rPr>
                  <a:t> </a:t>
                </a:r>
                <a:endParaRPr lang="en-US" altLang="zh-CN" sz="100" dirty="0"/>
              </a:p>
            </p:txBody>
          </p:sp>
        </mc:Choice>
        <mc:Fallback>
          <p:sp>
            <p:nvSpPr>
              <p:cNvPr id="7" name="QB_5_AN.3_1#fa0d9513a.blank?pid=2dd966a79&amp;color=0,0,0&amp;vpa=2&amp;vtp=1&amp;bbb=1"/>
              <p:cNvSpPr>
                <a:spLocks noRot="1" noChangeAspect="1" noMove="1" noResize="1" noEditPoints="1" noAdjustHandles="1" noChangeArrowheads="1" noChangeShapeType="1" noTextEdit="1"/>
              </p:cNvSpPr>
              <p:nvPr/>
            </p:nvSpPr>
            <p:spPr>
              <a:xfrm>
                <a:off x="4678045" y="2880013"/>
                <a:ext cx="2257743" cy="353441"/>
              </a:xfrm>
              <a:prstGeom prst="rect">
                <a:avLst/>
              </a:prstGeom>
              <a:blipFill rotWithShape="1">
                <a:blip r:embed="rId2"/>
                <a:stretch>
                  <a:fillRect t="-81" r="14" b="-77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9" name="QB_5_BD.4_2#ebc45e2ec?colgroup=6,28&amp;pid=2dd966a79&amp;color=0,0,0&amp;vtp=1&amp;bbb=1&amp;hb=1"/>
              <p:cNvGraphicFramePr>
                <a:graphicFrameLocks noGrp="1"/>
              </p:cNvGraphicFramePr>
              <p:nvPr/>
            </p:nvGraphicFramePr>
            <p:xfrm>
              <a:off x="612648" y="3933542"/>
              <a:ext cx="10963656" cy="2468817"/>
            </p:xfrm>
            <a:graphic>
              <a:graphicData uri="http://schemas.openxmlformats.org/drawingml/2006/table">
                <a:tbl>
                  <a:tblPr/>
                  <a:tblGrid>
                    <a:gridCol w="2194560"/>
                    <a:gridCol w="8769096"/>
                  </a:tblGrid>
                  <a:tr h="498856">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理想守恒</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6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系统不受外力或所受</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的合力为零</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则系统动量守恒</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74344">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近似守恒</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系统受到的合外力不为零</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但当内力</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合外力时</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系统的</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l"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动量可近似看成守恒</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95617">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分方向守恒</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40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系统在某个方向上所受</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为零或在该方向上</a:t>
                          </a:r>
                          <a14:m>
                            <m:oMath xmlns:m="http://schemas.openxmlformats.org/officeDocument/2006/math">
                              <m:sSub>
                                <m:sSubPr>
                                  <m:ctrlPr>
                                    <a:rPr lang="en-US" altLang="zh-CN" sz="2400" b="0" i="1" spc="-10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𝐹</m:t>
                                  </m:r>
                                </m:e>
                                <m:sub>
                                  <m:r>
                                    <a:rPr lang="en-US" altLang="zh-CN" sz="2400" spc="-100" baseline="-10000">
                                      <a:solidFill>
                                        <a:srgbClr val="000000"/>
                                      </a:solidFill>
                                      <a:latin typeface="Cambria Math" panose="02040503050406030204" pitchFamily="18" charset="0"/>
                                    </a:rPr>
                                    <m:t>内</m:t>
                                  </m:r>
                                </m:sub>
                              </m:sSub>
                              <m:r>
                                <a:rPr lang="en-US" altLang="zh-CN" sz="2400" b="0" i="0" spc="-10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spc="-10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𝐹</m:t>
                                  </m:r>
                                </m:e>
                                <m:sub>
                                  <m:r>
                                    <a:rPr lang="en-US" altLang="zh-CN" sz="2400" spc="-100" baseline="-10000">
                                      <a:solidFill>
                                        <a:srgbClr val="000000"/>
                                      </a:solidFill>
                                      <a:latin typeface="Cambria Math" panose="02040503050406030204" pitchFamily="18" charset="0"/>
                                    </a:rPr>
                                    <m:t>外</m:t>
                                  </m:r>
                                </m:sub>
                              </m:sSub>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时</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l"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系统在该方向上动量守恒</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mc:Choice>
        <mc:Fallback xmlns="">
          <p:graphicFrame>
            <p:nvGraphicFramePr>
              <p:cNvPr id="9" name="QB_5_BD.4_2#ebc45e2ec?colgroup=6,28&amp;pid=2dd966a79&amp;color=0,0,0&amp;vtp=1&amp;bbb=1&amp;hb=1"/>
              <p:cNvGraphicFramePr>
                <a:graphicFrameLocks noGrp="1"/>
              </p:cNvGraphicFramePr>
              <p:nvPr/>
            </p:nvGraphicFramePr>
            <p:xfrm>
              <a:off x="612648" y="3933542"/>
              <a:ext cx="10963656" cy="2468817"/>
            </p:xfrm>
            <a:graphic>
              <a:graphicData uri="http://schemas.openxmlformats.org/drawingml/2006/table">
                <a:tbl>
                  <a:tblPr/>
                  <a:tblGrid>
                    <a:gridCol w="2194560"/>
                    <a:gridCol w="8769096"/>
                  </a:tblGrid>
                  <a:tr h="498856">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理想守恒</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6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系统不受外力或所受</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的合力为零</a:t>
                          </a:r>
                          <a:r>
                            <a:rPr lang="en-US" altLang="zh-CN" sz="2400" b="0" i="0" spc="-1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则系统动量守恒</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74344">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近似守恒</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系统受到的合外力不为零</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但当内力</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合外力时</a:t>
                          </a:r>
                          <a:r>
                            <a:rPr lang="en-US" altLang="zh-CN" sz="2400" b="0" i="0" spc="-10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系统的</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lvl="0" indent="0" algn="l" latinLnBrk="1" hangingPunct="0">
                            <a:lnSpc>
                              <a:spcPts val="37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动量可近似看成守恒</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95680">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分方向守恒</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blipFill>
                      </a:tcPr>
                    </a:tc>
                  </a:tr>
                </a:tbl>
              </a:graphicData>
            </a:graphic>
          </p:graphicFrame>
        </mc:Fallback>
      </mc:AlternateContent>
      <p:sp>
        <p:nvSpPr>
          <p:cNvPr id="10" name="QB_5_AN.5_1#ebc45e2ec.blank?pid=2dd966a79&amp;color=0,0,0&amp;vpa=3&amp;vtp=1&amp;bbb=1"/>
          <p:cNvSpPr/>
          <p:nvPr/>
        </p:nvSpPr>
        <p:spPr>
          <a:xfrm>
            <a:off x="5639076" y="3922430"/>
            <a:ext cx="833438" cy="417449"/>
          </a:xfrm>
          <a:prstGeom prst="rect">
            <a:avLst/>
          </a:prstGeom>
          <a:noFill/>
        </p:spPr>
        <p:txBody>
          <a:bodyPr wrap="none" lIns="0" tIns="0" rIns="0" bIns="0" rtlCol="0" anchor="t"/>
          <a:lstStyle/>
          <a:p>
            <a:pPr algn="ctr" latinLnBrk="1">
              <a:lnSpc>
                <a:spcPts val="36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外力</a:t>
            </a:r>
            <a:endParaRPr lang="en-US" altLang="zh-CN" sz="2400" dirty="0">
              <a:solidFill>
                <a:srgbClr val="FF0000"/>
              </a:solidFill>
            </a:endParaRPr>
          </a:p>
        </p:txBody>
      </p:sp>
      <p:sp>
        <p:nvSpPr>
          <p:cNvPr id="11" name="QB_5_AN.6_1#ebc45e2ec.blank?pid=2dd966a79&amp;color=0,0,0&amp;vpa=4&amp;vtp=1&amp;bbb=1"/>
          <p:cNvSpPr/>
          <p:nvPr/>
        </p:nvSpPr>
        <p:spPr>
          <a:xfrm>
            <a:off x="7759977" y="4431700"/>
            <a:ext cx="1139825" cy="417449"/>
          </a:xfrm>
          <a:prstGeom prst="rect">
            <a:avLst/>
          </a:prstGeom>
          <a:noFill/>
        </p:spPr>
        <p:txBody>
          <a:bodyPr wrap="none" lIns="0" tIns="0" rIns="0" bIns="0" rtlCol="0" anchor="t"/>
          <a:lstStyle/>
          <a:p>
            <a:pPr algn="ctr" latinLnBrk="1">
              <a:lnSpc>
                <a:spcPts val="36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远大于</a:t>
            </a:r>
            <a:endParaRPr lang="en-US" altLang="zh-CN" sz="2400" dirty="0">
              <a:solidFill>
                <a:srgbClr val="FF0000"/>
              </a:solidFill>
            </a:endParaRPr>
          </a:p>
        </p:txBody>
      </p:sp>
      <p:sp>
        <p:nvSpPr>
          <p:cNvPr id="12" name="QB_5_AN.7_1#ebc45e2ec.blank?pid=2dd966a79&amp;color=0,0,0&amp;vpa=5&amp;vtp=1&amp;bbb=1"/>
          <p:cNvSpPr/>
          <p:nvPr/>
        </p:nvSpPr>
        <p:spPr>
          <a:xfrm>
            <a:off x="5943876" y="5408107"/>
            <a:ext cx="1139825" cy="417449"/>
          </a:xfrm>
          <a:prstGeom prst="rect">
            <a:avLst/>
          </a:prstGeom>
          <a:noFill/>
        </p:spPr>
        <p:txBody>
          <a:bodyPr wrap="none" lIns="0" tIns="0" rIns="0" bIns="0" rtlCol="0" anchor="t"/>
          <a:lstStyle/>
          <a:p>
            <a:pPr algn="ctr" latinLnBrk="1">
              <a:lnSpc>
                <a:spcPts val="36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合外力</a:t>
            </a:r>
            <a:endParaRPr lang="en-US" altLang="zh-CN" sz="2400" dirty="0">
              <a:solidFill>
                <a:srgbClr val="FF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animEffect transition="in" filter="wipe(left)">
                                      <p:cBhvr>
                                        <p:cTn id="23" dur="500"/>
                                        <p:tgtEl>
                                          <p:spTgt spid="10">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left)">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bg/>
                                          </p:spTgt>
                                        </p:tgtEl>
                                        <p:attrNameLst>
                                          <p:attrName>style.visibility</p:attrName>
                                        </p:attrNameLst>
                                      </p:cBhvr>
                                      <p:to>
                                        <p:strVal val="visible"/>
                                      </p:to>
                                    </p:set>
                                    <p:animEffect transition="in" filter="wipe(left)">
                                      <p:cBhvr>
                                        <p:cTn id="31" dur="500"/>
                                        <p:tgtEl>
                                          <p:spTgt spid="11">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left)">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bg/>
                                          </p:spTgt>
                                        </p:tgtEl>
                                        <p:attrNameLst>
                                          <p:attrName>style.visibility</p:attrName>
                                        </p:attrNameLst>
                                      </p:cBhvr>
                                      <p:to>
                                        <p:strVal val="visible"/>
                                      </p:to>
                                    </p:set>
                                    <p:animEffect transition="in" filter="wipe(left)">
                                      <p:cBhvr>
                                        <p:cTn id="39" dur="500"/>
                                        <p:tgtEl>
                                          <p:spTgt spid="12">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left)">
                                      <p:cBhvr>
                                        <p:cTn id="4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P spid="7" grpId="0" animBg="1" build="p"/>
      <p:bldP spid="10" grpId="0" animBg="1" build="p"/>
      <p:bldP spid="11" grpId="0" animBg="1" build="p"/>
      <p:bldP spid="12"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d8cc88f5b?sp=1&amp;pid=772bb3492&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5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二、碰撞、反冲和爆炸</a:t>
            </a:r>
            <a:endParaRPr lang="en-US" altLang="zh-CN" sz="2800" dirty="0"/>
          </a:p>
        </p:txBody>
      </p:sp>
      <p:sp>
        <p:nvSpPr>
          <p:cNvPr id="3" name="QB_5_BD.8_1#3a9c3db71?sp=1&amp;pid=d8cc88f5b&amp;color=0,0,0&amp;vtp=1&amp;bbb=1"/>
          <p:cNvSpPr/>
          <p:nvPr/>
        </p:nvSpPr>
        <p:spPr>
          <a:xfrm>
            <a:off x="612648" y="1121661"/>
            <a:ext cx="10963656" cy="2155000"/>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碰撞</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a:t>
            </a:r>
            <a:r>
              <a:rPr kumimoji="0" lang="en-US" altLang="zh-CN" sz="2400" b="0" i="0" u="none" strike="noStrike" kern="1200" cap="none" spc="-5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1）碰撞是指物体间的相互作用持续时间很短，而物体间相互作用力</a:t>
            </a:r>
            <a:r>
              <a:rPr kumimoji="0" lang="en-US" altLang="zh-CN" sz="2400" b="0" i="0" u="none" strike="noStrike" kern="1200" cap="none" spc="-5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a:t>
            </a:r>
            <a:r>
              <a:rPr kumimoji="0" lang="en-US" altLang="zh-CN" sz="2400" b="0" i="0" u="none" strike="noStrike" kern="1200" cap="none" spc="-5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的现象。</a:t>
            </a:r>
            <a:endParaRPr kumimoji="0" lang="en-US" altLang="zh-CN" sz="2400" b="0" i="0" u="none" strike="noStrike" kern="1200" cap="none" spc="-5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（2）特点：在碰撞现象中，一般都满足内力</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外力，可认为系统动量守恒。</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（3）分类</a:t>
            </a:r>
            <a:endParaRPr lang="en-US" altLang="zh-CN" sz="2400" dirty="0"/>
          </a:p>
        </p:txBody>
      </p:sp>
      <p:graphicFrame>
        <p:nvGraphicFramePr>
          <p:cNvPr id="9" name="QB_5_BD.8_5#3a9c3db71?colgroup=12,9,12&amp;pid=d8cc88f5b&amp;color=0,0,0&amp;vtp=1&amp;bbb=1"/>
          <p:cNvGraphicFramePr>
            <a:graphicFrameLocks noGrp="1"/>
          </p:cNvGraphicFramePr>
          <p:nvPr/>
        </p:nvGraphicFramePr>
        <p:xfrm>
          <a:off x="612648" y="3392630"/>
          <a:ext cx="10963656" cy="1995424"/>
        </p:xfrm>
        <a:graphic>
          <a:graphicData uri="http://schemas.openxmlformats.org/drawingml/2006/table">
            <a:tbl>
              <a:tblPr/>
              <a:tblGrid>
                <a:gridCol w="4059936"/>
                <a:gridCol w="2962656"/>
                <a:gridCol w="3941064"/>
              </a:tblGrid>
              <a:tr h="498856">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种类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动量是否守恒</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机械能是否守恒</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98856">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弹性碰撞</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守恒</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98856">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非弹性碰撞</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守恒</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有损失</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98856">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完全非弹性碰撞</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守恒</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损失</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8" name="QB_5_AN.9_1#3a9c3db71.blank?pid=d8cc88f5b&amp;color=0,0,0&amp;vpa=6&amp;vtp=1&amp;bbb=1"/>
          <p:cNvSpPr/>
          <p:nvPr/>
        </p:nvSpPr>
        <p:spPr>
          <a:xfrm>
            <a:off x="9725692" y="1652521"/>
            <a:ext cx="814388" cy="474599"/>
          </a:xfrm>
          <a:prstGeom prst="rect">
            <a:avLst/>
          </a:prstGeom>
          <a:noFill/>
        </p:spPr>
        <p:txBody>
          <a:bodyPr wrap="none" lIns="0" tIns="0" rIns="0" bIns="0" rtlCol="0" anchor="t"/>
          <a:lstStyle/>
          <a:p>
            <a:pPr algn="ctr" latinLnBrk="1">
              <a:lnSpc>
                <a:spcPts val="4200"/>
              </a:lnSpc>
            </a:pPr>
            <a:r>
              <a:rPr lang="en-US" altLang="zh-CN" sz="2400" b="1" i="0" spc="-5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很大</a:t>
            </a:r>
            <a:endParaRPr lang="en-US" altLang="zh-CN" sz="2400" spc="-50" dirty="0"/>
          </a:p>
        </p:txBody>
      </p:sp>
      <p:sp>
        <p:nvSpPr>
          <p:cNvPr id="7" name="QB_5_AN.10_1#3a9c3db71.blank?pid=d8cc88f5b&amp;color=0,0,0&amp;vpa=7&amp;vtp=1&amp;bbb=1"/>
          <p:cNvSpPr/>
          <p:nvPr/>
        </p:nvSpPr>
        <p:spPr>
          <a:xfrm>
            <a:off x="6572917" y="2211321"/>
            <a:ext cx="1139825"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远大于</a:t>
            </a:r>
            <a:endParaRPr lang="en-US" altLang="zh-CN" sz="2400" dirty="0"/>
          </a:p>
        </p:txBody>
      </p:sp>
      <p:sp>
        <p:nvSpPr>
          <p:cNvPr id="10" name="QB_5_AN.11_1#3a9c3db71.blank?pid=d8cc88f5b&amp;color=0,0,0&amp;vpa=8&amp;vtp=1&amp;bbb=1"/>
          <p:cNvSpPr/>
          <p:nvPr/>
        </p:nvSpPr>
        <p:spPr>
          <a:xfrm>
            <a:off x="9165240" y="3880374"/>
            <a:ext cx="833438" cy="417449"/>
          </a:xfrm>
          <a:prstGeom prst="rect">
            <a:avLst/>
          </a:prstGeom>
          <a:noFill/>
        </p:spPr>
        <p:txBody>
          <a:bodyPr wrap="none" lIns="0" tIns="0" rIns="0" bIns="0" rtlCol="0" anchor="t"/>
          <a:lstStyle/>
          <a:p>
            <a:pPr algn="ctr" latinLnBrk="1">
              <a:lnSpc>
                <a:spcPts val="36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守恒</a:t>
            </a:r>
            <a:endParaRPr lang="en-US" altLang="zh-CN" sz="2400" dirty="0"/>
          </a:p>
        </p:txBody>
      </p:sp>
      <p:sp>
        <p:nvSpPr>
          <p:cNvPr id="11" name="QB_5_AN.12_1#3a9c3db71.blank?pid=d8cc88f5b&amp;color=0,0,0&amp;vpa=9&amp;vtp=1&amp;bbb=1"/>
          <p:cNvSpPr/>
          <p:nvPr/>
        </p:nvSpPr>
        <p:spPr>
          <a:xfrm>
            <a:off x="9470040" y="4878086"/>
            <a:ext cx="833438" cy="417449"/>
          </a:xfrm>
          <a:prstGeom prst="rect">
            <a:avLst/>
          </a:prstGeom>
          <a:noFill/>
        </p:spPr>
        <p:txBody>
          <a:bodyPr wrap="none" lIns="0" tIns="0" rIns="0" bIns="0" rtlCol="0" anchor="t"/>
          <a:lstStyle/>
          <a:p>
            <a:pPr algn="ctr" latinLnBrk="1">
              <a:lnSpc>
                <a:spcPts val="36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最大</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500"/>
                                        <p:tgtEl>
                                          <p:spTgt spid="8">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animEffect transition="in" filter="wipe(left)">
                                      <p:cBhvr>
                                        <p:cTn id="23" dur="500"/>
                                        <p:tgtEl>
                                          <p:spTgt spid="10">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left)">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bg/>
                                          </p:spTgt>
                                        </p:tgtEl>
                                        <p:attrNameLst>
                                          <p:attrName>style.visibility</p:attrName>
                                        </p:attrNameLst>
                                      </p:cBhvr>
                                      <p:to>
                                        <p:strVal val="visible"/>
                                      </p:to>
                                    </p:set>
                                    <p:animEffect transition="in" filter="wipe(left)">
                                      <p:cBhvr>
                                        <p:cTn id="31" dur="500"/>
                                        <p:tgtEl>
                                          <p:spTgt spid="11">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left)">
                                      <p:cBhvr>
                                        <p:cTn id="3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build="p"/>
      <p:bldP spid="7" grpId="0" animBg="1" build="p"/>
      <p:bldP spid="10" grpId="0" animBg="1" build="p"/>
      <p:bldP spid="11"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5_BD.13_1#fd5edca0a?sp=1&amp;pid=d8cc88f5b&amp;color=0,0,0&amp;vtp=1&amp;bt=1&amp;bbb=1"/>
          <p:cNvSpPr/>
          <p:nvPr/>
        </p:nvSpPr>
        <p:spPr>
          <a:xfrm>
            <a:off x="612648" y="486000"/>
            <a:ext cx="10963656" cy="1592199"/>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1" i="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反冲和爆炸</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（1）反冲特点：在反冲运动中，如果没有外力作用或外力远小于物体间的相互作</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用力，系统的</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是守恒的。</a:t>
            </a:r>
            <a:endParaRPr lang="en-US" altLang="zh-CN" sz="2400" dirty="0"/>
          </a:p>
        </p:txBody>
      </p:sp>
      <p:sp>
        <p:nvSpPr>
          <p:cNvPr id="4" name="QB_5_BD.13_3#fd5edca0a?sp=1&amp;pid=d8cc88f5b&amp;color=0,0,0&amp;vtp=1&amp;bbb=1&amp;hb=1"/>
          <p:cNvSpPr/>
          <p:nvPr/>
        </p:nvSpPr>
        <p:spPr>
          <a:xfrm>
            <a:off x="612648" y="2143223"/>
            <a:ext cx="10963656" cy="1596390"/>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（2）爆炸现象：爆炸与碰撞类似，物体间的相互作用力很大</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，且</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系统所</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受的外力</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，所以系统动量守恒。爆炸过程中位移很小，可忽略不计</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，作用后从相</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互作用前的位置以新的动量开始运动</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5" name="QB_5_AN.14_1#fd5edca0a.blank?pid=d8cc88f5b&amp;color=0,0,0&amp;vpa=10&amp;vtp=1&amp;bbb=1"/>
          <p:cNvSpPr/>
          <p:nvPr/>
        </p:nvSpPr>
        <p:spPr>
          <a:xfrm>
            <a:off x="2458117" y="1554070"/>
            <a:ext cx="833438"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动量</a:t>
            </a:r>
            <a:endParaRPr lang="en-US" altLang="zh-CN" sz="2400" dirty="0"/>
          </a:p>
        </p:txBody>
      </p:sp>
      <p:sp>
        <p:nvSpPr>
          <p:cNvPr id="6" name="QB_5_AN.15_1#fd5edca0a.blank?pid=d8cc88f5b&amp;color=0,0,0&amp;vpa=11&amp;vtp=1&amp;bbb=1"/>
          <p:cNvSpPr/>
          <p:nvPr/>
        </p:nvSpPr>
        <p:spPr>
          <a:xfrm>
            <a:off x="9316117" y="2115283"/>
            <a:ext cx="1139825"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远大于</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P spid="6" grpId="0" animBg="1" build="p"/>
    </p:bldLst>
  </p:timing>
</p:sld>
</file>

<file path=ppt/tags/tag1.xml><?xml version="1.0" encoding="utf-8"?>
<p:tagLst xmlns:p="http://schemas.openxmlformats.org/presentationml/2006/main">
  <p:tag name="KSO_WM_DIAGRAM_VIRTUALLY_FRAME" val="{&quot;height&quot;:167.38,&quot;left&quot;:48.239999999999995,&quot;top&quot;:182.42771653543306,&quot;width&quot;:880.5}"/>
</p:tagLst>
</file>

<file path=ppt/tags/tag2.xml><?xml version="1.0" encoding="utf-8"?>
<p:tagLst xmlns:p="http://schemas.openxmlformats.org/presentationml/2006/main">
  <p:tag name="KSO_WM_DIAGRAM_VIRTUALLY_FRAME" val="{&quot;height&quot;:167.38,&quot;left&quot;:48.239999999999995,&quot;top&quot;:182.42771653543306,&quot;width&quot;:880.5}"/>
</p:tagLst>
</file>

<file path=ppt/tags/tag3.xml><?xml version="1.0" encoding="utf-8"?>
<p:tagLst xmlns:p="http://schemas.openxmlformats.org/presentationml/2006/main">
  <p:tag name="KSO_WM_DIAGRAM_VIRTUALLY_FRAME" val="{&quot;height&quot;:167.38,&quot;left&quot;:48.239999999999995,&quot;top&quot;:182.42771653543306,&quot;width&quot;:880.5}"/>
</p:tagLst>
</file>

<file path=ppt/tags/tag4.xml><?xml version="1.0" encoding="utf-8"?>
<p:tagLst xmlns:p="http://schemas.openxmlformats.org/presentationml/2006/main">
  <p:tag name="KSO_WM_DIAGRAM_VIRTUALLY_FRAME" val="{&quot;height&quot;:167.38,&quot;left&quot;:48.239999999999995,&quot;top&quot;:182.42771653543306,&quot;width&quot;:880.5}"/>
</p:tagLst>
</file>

<file path=ppt/tags/tag5.xml><?xml version="1.0" encoding="utf-8"?>
<p:tagLst xmlns:p="http://schemas.openxmlformats.org/presentationml/2006/main">
  <p:tag name="KSO_WM_DIAGRAM_VIRTUALLY_FRAME" val="{&quot;height&quot;:167.38,&quot;left&quot;:48.239999999999995,&quot;top&quot;:182.42771653543306,&quot;width&quot;:880.5}"/>
</p:tagLst>
</file>

<file path=ppt/tags/tag6.xml><?xml version="1.0" encoding="utf-8"?>
<p:tagLst xmlns:p="http://schemas.openxmlformats.org/presentationml/2006/main">
  <p:tag name="KSO_WM_DIAGRAM_VIRTUALLY_FRAME" val="{&quot;height&quot;:167.38,&quot;left&quot;:48.239999999999995,&quot;top&quot;:182.42771653543306,&quot;width&quot;:880.5}"/>
</p:tagLst>
</file>

<file path=ppt/tags/tag7.xml><?xml version="1.0" encoding="utf-8"?>
<p:tagLst xmlns:p="http://schemas.openxmlformats.org/presentationml/2006/main">
  <p:tag name="KSO_WM_DIAGRAM_VIRTUALLY_FRAME" val="{&quot;height&quot;:167.38,&quot;left&quot;:48.239999999999995,&quot;top&quot;:182.42771653543306,&quot;width&quot;:880.5}"/>
</p:tagLst>
</file>

<file path=ppt/tags/tag8.xml><?xml version="1.0" encoding="utf-8"?>
<p:tagLst xmlns:p="http://schemas.openxmlformats.org/presentationml/2006/main">
  <p:tag name="KSO_WM_DIAGRAM_VIRTUALLY_FRAME" val="{&quot;height&quot;:167.38,&quot;left&quot;:48.239999999999995,&quot;top&quot;:182.42771653543306,&quot;width&quot;:880.5}"/>
</p:tagLst>
</file>

<file path=ppt/theme/theme1.xml><?xml version="1.0" encoding="utf-8"?>
<a:theme xmlns:a="http://schemas.openxmlformats.org/drawingml/2006/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8862</Words>
  <Application>WPS 演示</Application>
  <PresentationFormat>宽屏</PresentationFormat>
  <Paragraphs>446</Paragraphs>
  <Slides>40</Slides>
  <Notes>39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40</vt:i4>
      </vt:variant>
    </vt:vector>
  </HeadingPairs>
  <TitlesOfParts>
    <vt:vector size="55" baseType="lpstr">
      <vt:lpstr>Arial</vt:lpstr>
      <vt:lpstr>宋体</vt:lpstr>
      <vt:lpstr>Wingdings</vt:lpstr>
      <vt:lpstr>微软雅黑</vt:lpstr>
      <vt:lpstr>微软雅黑</vt:lpstr>
      <vt:lpstr>宋体</vt:lpstr>
      <vt:lpstr>Times New Roman</vt:lpstr>
      <vt:lpstr>Times New Roman</vt:lpstr>
      <vt:lpstr>楷体</vt:lpstr>
      <vt:lpstr>Calibri</vt:lpstr>
      <vt:lpstr>等线</vt:lpstr>
      <vt:lpstr>Cambria Math</vt:lpstr>
      <vt:lpstr>Arial Unicode MS</vt:lpstr>
      <vt:lpstr>Calibri</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萤火虫</cp:lastModifiedBy>
  <cp:revision>5</cp:revision>
  <dcterms:created xsi:type="dcterms:W3CDTF">2025-01-22T10:07:00Z</dcterms:created>
  <dcterms:modified xsi:type="dcterms:W3CDTF">2025-04-09T05:19:52Z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2F9A72C867604219AB54D65884913DB6_12</vt:lpwstr>
  </property>
  <property fmtid="{D5CDD505-2E9C-101B-9397-08002B2CF9AE}" pid="3" name="KSOProductBuildVer">
    <vt:lpwstr>2052-12.1.0.20305</vt:lpwstr>
  </property>
</Properties>
</file>